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2" r:id="rId4"/>
    <p:sldId id="258" r:id="rId5"/>
    <p:sldId id="273" r:id="rId6"/>
    <p:sldId id="284" r:id="rId7"/>
    <p:sldId id="259" r:id="rId8"/>
    <p:sldId id="260" r:id="rId9"/>
    <p:sldId id="275" r:id="rId10"/>
    <p:sldId id="261" r:id="rId11"/>
    <p:sldId id="276" r:id="rId12"/>
    <p:sldId id="277" r:id="rId13"/>
    <p:sldId id="264" r:id="rId14"/>
    <p:sldId id="265" r:id="rId15"/>
    <p:sldId id="269" r:id="rId16"/>
    <p:sldId id="283" r:id="rId17"/>
    <p:sldId id="266" r:id="rId18"/>
    <p:sldId id="281" r:id="rId19"/>
    <p:sldId id="278" r:id="rId20"/>
    <p:sldId id="279" r:id="rId21"/>
    <p:sldId id="270" r:id="rId22"/>
    <p:sldId id="280" r:id="rId23"/>
    <p:sldId id="271" r:id="rId24"/>
    <p:sldId id="282" r:id="rId2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78" d="100"/>
          <a:sy n="78" d="100"/>
        </p:scale>
        <p:origin x="85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A8CB2-E714-4B07-A0C8-0C48BB4D3461}" type="datetimeFigureOut">
              <a:rPr lang="da-DK" smtClean="0"/>
              <a:t>15-07-2019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172B6-9F31-4703-9139-F0CE0C3B95F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76759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172B6-9F31-4703-9139-F0CE0C3B95FB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4643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142E-9A44-41FB-A62D-E64005F14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61AC2-ECD9-4CDA-A3D9-F043C031C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03D65-39A5-46E6-B5B9-7C580FB23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B5A-1E05-42C9-B5B9-49898413AC7D}" type="datetime1">
              <a:rPr lang="da-DK" smtClean="0"/>
              <a:t>15-07-2019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28E2E-C050-4C19-BB64-0B5F3EB4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1A665-ECDF-43E8-AEC1-9FC418AA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6012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8FED-6AE5-4AFA-8932-874358BB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FC1F21-6501-44A3-967C-744050A0D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E613C-D813-4A89-8BF3-68681498C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F745-37B9-49D4-9AF0-B65D823C98FC}" type="datetime1">
              <a:rPr lang="da-DK" smtClean="0"/>
              <a:t>15-07-2019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68CD9-E508-457C-AB2D-CA9A2D22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F6BD3-BEE2-4556-A205-89EC9150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0784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1D0DE-E313-444E-8DD1-9889567E2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B3FDB-7607-4F88-BB27-FE3518D20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BC7A9-FFB4-42A7-814F-F2BBCA98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C4DF4-BE76-4CDD-B923-6EFA357D272C}" type="datetime1">
              <a:rPr lang="da-DK" smtClean="0"/>
              <a:t>15-07-2019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F15DE-9596-429F-B6C3-6D06B0E9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DD0F0-F234-4C6E-9846-876302E7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9135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9919-89FA-44AE-AEED-7F4DFC16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6012C-D040-4383-99FC-F52B95E0A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93833-0C56-4989-92C0-A0F5C958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F7A97-DEB2-4C10-B9F5-2F2A9FB91937}" type="datetime1">
              <a:rPr lang="da-DK" smtClean="0"/>
              <a:t>15-07-2019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0D9C0-3381-44ED-822E-AD477A414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7BA5-7C86-4634-9738-E156EBCCB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39069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516D-DDE3-4D32-A6F1-A5472DAB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BA79F-2F9F-458E-B02E-521AC7DC1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9C9FA-92B0-4A5D-8DE2-9BE52C09C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927D-3EBE-4619-BCB7-A39A1CA94DF3}" type="datetime1">
              <a:rPr lang="da-DK" smtClean="0"/>
              <a:t>15-07-2019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3D6A2-D423-4BA8-AC8F-9AA1BBBED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FE934-4669-48D0-BE92-B463F7A4D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9824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1EF8-B991-4D94-8356-D9EC8BBE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692B5-4537-471F-A80B-01C677AC1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67D3B-6C59-439F-B68C-E4C150DE0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C6E74-8738-4196-8DB9-FFDF841F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549D-03C1-4DCC-87E5-0D0E62AE179E}" type="datetime1">
              <a:rPr lang="da-DK" smtClean="0"/>
              <a:t>15-07-2019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86178-739A-4706-9697-90BBF9DC3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AFF23-B9A8-4C79-B0E3-77522DBB5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2307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3861-1BCB-4465-BDFE-CA22FC8A9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62DC7-DE32-4A83-887D-D2DB278E6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2EA86-998B-48E2-98BA-3CB7DF770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56090-AAE5-4879-8CF6-41A6D4E93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27F787-46E2-47FC-BBF4-563AB8CE9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1650C-4D3D-49A6-B2E1-2F292800E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AC755-BCAE-4D4A-8789-2478EF7D82CE}" type="datetime1">
              <a:rPr lang="da-DK" smtClean="0"/>
              <a:t>15-07-2019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DB36C1-3D51-40B4-8457-36846144F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AC6913-3F2A-4A58-B3B7-BCDC0E56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3329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BDD26-B99A-4F1E-966B-9DEB35AF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A57F77-F4E4-472C-BD65-4FD64528D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BA61-3D69-4868-8B1B-D83CDD1820E3}" type="datetime1">
              <a:rPr lang="da-DK" smtClean="0"/>
              <a:t>15-07-2019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A22DC-F631-4B83-B895-F2231C5FE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0DBED-9DC5-41EA-A899-66C498F3B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6758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53F7B4-F970-4726-9CF5-907DF4FD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6FC1-E8D6-46A5-97CD-0DA0B15DF194}" type="datetime1">
              <a:rPr lang="da-DK" smtClean="0"/>
              <a:t>15-07-2019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0D5109-5CBC-415F-A8F0-FD7957471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17D0F-F40C-4388-BABC-34B30681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829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0D15-0713-49A0-B169-778C511D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F8515-5D91-40AC-A353-7D6C42F3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FAF28-D14B-49BE-A5B9-352FCC49C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613F7-E9E6-4612-B92C-5751CE51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545AE-6E7F-4ED6-B003-2AF70BF35E39}" type="datetime1">
              <a:rPr lang="da-DK" smtClean="0"/>
              <a:t>15-07-2019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436A5-46DD-4055-93D0-15C0AE7AB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61B34-8950-48BB-B1B7-77E71F6E1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7511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992A-979E-49E1-8D33-CC3A379D7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E47C74-CA38-4E37-8EF2-1335D90486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D077A-4EC7-47B0-A73F-ED41675CB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C7BD6-F9D7-4A28-80DD-9E4F74BAF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2984-57BA-4AFE-8509-38116D00372F}" type="datetime1">
              <a:rPr lang="da-DK" smtClean="0"/>
              <a:t>15-07-2019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55ED0-7632-437A-B32B-6FC0CAFE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45BD0-199E-4C34-99B4-9A55FCCF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2369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B88C15-6D7A-4B0C-A2F5-E0EC58559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69C46-8F9A-479F-82BB-AFA376F56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29BEB-0F35-4931-AD4E-EC7DE3565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81E39-267B-412B-848F-983C42C47EC2}" type="datetime1">
              <a:rPr lang="da-DK" smtClean="0"/>
              <a:t>15-07-2019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ACD6B-CEFE-4936-A517-A2B8893A8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345E1-8127-4FED-A854-EA22A8727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0E290-1B83-4CC4-8755-96DA88C11BE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0761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9C816-FB9E-46D8-B5E1-2617CCD24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116" y="1041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a-DK"/>
              <a:t>Fault detection </a:t>
            </a:r>
            <a:r>
              <a:rPr lang="da-DK" dirty="0"/>
              <a:t>of a supermarket refrigeration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0FE53-B680-4C5F-9E58-79002A7CF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4636063"/>
            <a:ext cx="9144000" cy="1655762"/>
          </a:xfrm>
        </p:spPr>
        <p:txBody>
          <a:bodyPr/>
          <a:lstStyle/>
          <a:p>
            <a:r>
              <a:rPr lang="da-DK" dirty="0"/>
              <a:t>Zoltan Mark Pinter</a:t>
            </a:r>
          </a:p>
          <a:p>
            <a:r>
              <a:rPr lang="da-DK" dirty="0"/>
              <a:t>Supervisors: Hans Henrik Niemann, Dimitrios Papageorgiou</a:t>
            </a:r>
          </a:p>
          <a:p>
            <a:r>
              <a:rPr lang="da-DK" dirty="0"/>
              <a:t>External Supervisor: Lars Finn Sloth Larsen</a:t>
            </a:r>
          </a:p>
        </p:txBody>
      </p:sp>
      <p:pic>
        <p:nvPicPr>
          <p:cNvPr id="1026" name="Picture 2" descr="KÃ©ptalÃ¡lat a kÃ¶vetkezÅre: âhappy fridgeâ">
            <a:extLst>
              <a:ext uri="{FF2B5EF4-FFF2-40B4-BE49-F238E27FC236}">
                <a16:creationId xmlns:a16="http://schemas.microsoft.com/office/drawing/2014/main" id="{E3DB7B02-7807-4272-B288-BCD82E696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67" y="4668837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KÃ©ptalÃ¡lat a kÃ¶vetkezÅre: âhappy fridgeâ">
            <a:extLst>
              <a:ext uri="{FF2B5EF4-FFF2-40B4-BE49-F238E27FC236}">
                <a16:creationId xmlns:a16="http://schemas.microsoft.com/office/drawing/2014/main" id="{67DF0BDE-8676-4C0F-822B-9CEC3E3E8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37636" y="182563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8757D-A35E-4CC4-86ED-B5C2D9E5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1451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9D44-DA47-472D-A28F-3CF639BC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Simlifications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1451D-82C7-41E6-86A7-9A4C4DD4A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4884" cy="4351338"/>
          </a:xfrm>
        </p:spPr>
        <p:txBody>
          <a:bodyPr/>
          <a:lstStyle/>
          <a:p>
            <a:r>
              <a:rPr lang="da-DK" dirty="0"/>
              <a:t>Problems</a:t>
            </a:r>
          </a:p>
          <a:p>
            <a:pPr lvl="1"/>
            <a:r>
              <a:rPr lang="da-DK" dirty="0"/>
              <a:t>Negligible details: fast dynamics, pressure change contribution to enthalpy change</a:t>
            </a:r>
          </a:p>
          <a:p>
            <a:pPr lvl="1"/>
            <a:r>
              <a:rPr lang="da-DK" dirty="0"/>
              <a:t>Parameter uncertainty: unknown time constants</a:t>
            </a:r>
          </a:p>
          <a:p>
            <a:pPr lvl="1"/>
            <a:r>
              <a:rPr lang="da-DK" dirty="0"/>
              <a:t>Controllability issues: derivatives</a:t>
            </a:r>
          </a:p>
          <a:p>
            <a:pPr lvl="1"/>
            <a:r>
              <a:rPr lang="da-DK" dirty="0"/>
              <a:t>Observability issues: gas cooler</a:t>
            </a:r>
          </a:p>
          <a:p>
            <a:pPr lvl="1"/>
            <a:r>
              <a:rPr lang="da-DK" dirty="0"/>
              <a:t>Too many states for estimator</a:t>
            </a:r>
          </a:p>
          <a:p>
            <a:pPr lvl="1"/>
            <a:r>
              <a:rPr lang="da-DK" dirty="0"/>
              <a:t>Partial differentials cover several order of magnitudes</a:t>
            </a:r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76F8B-7255-40CE-B342-6C4BB8A40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717" y="318831"/>
            <a:ext cx="2980561" cy="3013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0C6E7F-3E97-45C8-983E-B05AC8B09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978" y="4627585"/>
            <a:ext cx="5248583" cy="214806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DF79C-A412-44BA-AFDA-F452DA87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44004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9D44-DA47-472D-A28F-3CF639BC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Simlifications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1451D-82C7-41E6-86A7-9A4C4DD4A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15632" cy="4351338"/>
          </a:xfrm>
        </p:spPr>
        <p:txBody>
          <a:bodyPr/>
          <a:lstStyle/>
          <a:p>
            <a:r>
              <a:rPr lang="da-DK" dirty="0"/>
              <a:t>Solutions</a:t>
            </a:r>
          </a:p>
          <a:p>
            <a:pPr lvl="1"/>
            <a:r>
              <a:rPr lang="da-DK" dirty="0"/>
              <a:t>Not derivatives, but states were connected</a:t>
            </a:r>
          </a:p>
          <a:p>
            <a:pPr lvl="1"/>
            <a:r>
              <a:rPr lang="da-DK" dirty="0"/>
              <a:t>Density and enthalpy are ‘true states’, pressure and temperature are ‘projected states’, connected with fast dynamics</a:t>
            </a:r>
          </a:p>
          <a:p>
            <a:pPr lvl="1"/>
            <a:r>
              <a:rPr lang="da-DK" dirty="0"/>
              <a:t>Only one cell in gas cooler</a:t>
            </a:r>
          </a:p>
          <a:p>
            <a:pPr lvl="1"/>
            <a:r>
              <a:rPr lang="da-DK" dirty="0"/>
              <a:t>Constraint as measurement</a:t>
            </a:r>
          </a:p>
          <a:p>
            <a:pPr lvl="1"/>
            <a:r>
              <a:rPr lang="da-DK" dirty="0"/>
              <a:t>No actuator dynamics</a:t>
            </a:r>
          </a:p>
          <a:p>
            <a:pPr lvl="1"/>
            <a:endParaRPr lang="da-DK" dirty="0"/>
          </a:p>
          <a:p>
            <a:pPr lvl="1"/>
            <a:endParaRPr lang="da-DK" dirty="0"/>
          </a:p>
          <a:p>
            <a:pPr lvl="1"/>
            <a:endParaRPr lang="da-DK" dirty="0"/>
          </a:p>
          <a:p>
            <a:pPr lvl="1"/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290FB-DF0A-42D1-BD7E-26B085B14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498" y="196645"/>
            <a:ext cx="4420944" cy="2394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66BBFC-C2E6-4587-A44C-4DEB3318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845" y="3429000"/>
            <a:ext cx="3524250" cy="1809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CE3FCC-2925-4B21-86DC-F95E1A794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661" y="5695643"/>
            <a:ext cx="2276475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586AA-A18C-4D9B-BF8E-C755F9FE9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303" y="5043948"/>
            <a:ext cx="5956140" cy="157020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FF6E0-35C6-4790-9EB4-99B501E4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0414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9D44-DA47-472D-A28F-3CF639BC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Simlifications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66BBFC-C2E6-4587-A44C-4DEB33184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284" y="204020"/>
            <a:ext cx="3524250" cy="1809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CE3FCC-2925-4B21-86DC-F95E1A79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874" y="2303514"/>
            <a:ext cx="2276475" cy="76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71AF4E-FDDE-4049-879F-F0A1B8FF1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082" y="1443499"/>
            <a:ext cx="7200644" cy="531126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BDC069A-0DEF-48BD-A6A7-53DC276D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9465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1C91-85F0-4320-B37C-44D8C9C6F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Residual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AF8C5-A245-4B8C-82FC-99E3861A0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LTV estimator -&gt; parameters are dependent on states -&gt; high Kalman gain is needed to avoid getting stuck in local minima</a:t>
            </a:r>
          </a:p>
          <a:p>
            <a:pPr lvl="1"/>
            <a:r>
              <a:rPr lang="da-DK" dirty="0"/>
              <a:t>Residuals provide very weak detectibility</a:t>
            </a:r>
          </a:p>
          <a:p>
            <a:r>
              <a:rPr lang="da-DK" dirty="0"/>
              <a:t>New strategy: based on only measurements and physical assumptions</a:t>
            </a:r>
          </a:p>
          <a:p>
            <a:pPr lvl="1"/>
            <a:r>
              <a:rPr lang="da-DK" dirty="0"/>
              <a:t>Steady state energy balance, small deviations during transients</a:t>
            </a:r>
          </a:p>
          <a:p>
            <a:pPr lvl="1"/>
            <a:r>
              <a:rPr lang="da-DK" dirty="0"/>
              <a:t>Large deviations: something ‘special’ entered the system</a:t>
            </a:r>
          </a:p>
          <a:p>
            <a:pPr lvl="1"/>
            <a:r>
              <a:rPr lang="da-DK" dirty="0"/>
              <a:t>Fault detection: freezing parameter values until fault disappears</a:t>
            </a:r>
          </a:p>
          <a:p>
            <a:pPr lvl="1"/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CED12-F83F-4484-B787-067CD3B1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13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5210F-C245-4D8B-BE6F-379D575D2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5" y="3537155"/>
            <a:ext cx="26193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46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8775-101C-4619-8792-E3D43D946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Recursive Least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4F736-428B-4712-899B-A47903460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385619" cy="4351338"/>
          </a:xfrm>
        </p:spPr>
        <p:txBody>
          <a:bodyPr/>
          <a:lstStyle/>
          <a:p>
            <a:r>
              <a:rPr lang="da-DK" dirty="0"/>
              <a:t>No dynamics assumed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CF9C5-80FA-4178-B659-AA05C9B5C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0" y="2870097"/>
            <a:ext cx="3924300" cy="25336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05B97-D908-4656-8B84-C1070EB6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14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6A560-CB28-42ED-816B-02957AA2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12" y="2622755"/>
            <a:ext cx="26193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93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B4B2-2912-402A-B87E-361C6746D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Expectation Maximization Fault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F27A6-6B62-46AB-BAA7-EE81A2DB1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7653"/>
            <a:ext cx="6231194" cy="4351338"/>
          </a:xfrm>
        </p:spPr>
        <p:txBody>
          <a:bodyPr/>
          <a:lstStyle/>
          <a:p>
            <a:r>
              <a:rPr lang="da-DK" dirty="0"/>
              <a:t>Minimizing log-likelihood of two Gaussian Mixture Model clusters:</a:t>
            </a:r>
          </a:p>
          <a:p>
            <a:pPr lvl="1"/>
            <a:r>
              <a:rPr lang="da-DK" dirty="0"/>
              <a:t>Faulty, non faulty</a:t>
            </a:r>
          </a:p>
          <a:p>
            <a:r>
              <a:rPr lang="da-DK" dirty="0"/>
              <a:t>Intuitive idea: a cluster with large variance gives higher density on faulty residual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6C4B8-AF95-4E69-A63F-4A63D539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032" y="1501161"/>
            <a:ext cx="4554082" cy="83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BC791D-26C6-423E-B496-953330E68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020" y="2333472"/>
            <a:ext cx="3200400" cy="92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9C9E3-9AB9-4FC6-B9A5-2E8C2E588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5716230"/>
            <a:ext cx="3186560" cy="118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B07257-C377-40EF-8D9B-2D4B2E379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04" y="4356894"/>
            <a:ext cx="1800225" cy="1252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B6F8BA-CFB9-4C0D-917A-B7E299CAC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5787" y="4285456"/>
            <a:ext cx="3429000" cy="13239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9159B7-BA35-4FEE-95D1-81EE2468E483}"/>
              </a:ext>
            </a:extLst>
          </p:cNvPr>
          <p:cNvCxnSpPr/>
          <p:nvPr/>
        </p:nvCxnSpPr>
        <p:spPr>
          <a:xfrm flipH="1">
            <a:off x="7380032" y="3706761"/>
            <a:ext cx="2277041" cy="10815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3D7418C-A331-47F1-A9BE-D6A3E65D6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41" y="4538610"/>
            <a:ext cx="3690462" cy="2308003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FDD929B-3FB6-41AB-88BA-C3CC8E9EC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89732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B4B2-2912-402A-B87E-361C6746D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Expectation Maximization Fault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F27A6-6B62-46AB-BAA7-EE81A2DB1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7529" cy="4351338"/>
          </a:xfrm>
        </p:spPr>
        <p:txBody>
          <a:bodyPr/>
          <a:lstStyle/>
          <a:p>
            <a:r>
              <a:rPr lang="da-DK" dirty="0"/>
              <a:t>Intuitive idea: a cluster with large variance gives higher density on faulty residual values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40AB1B-09B4-44A9-BF64-712E82F90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281" y="1690688"/>
            <a:ext cx="6140528" cy="5167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9D5E63-B091-474B-B8BA-7FCE09AEB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06" y="4070555"/>
            <a:ext cx="4943475" cy="137160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EBE7952-E5F7-4C44-9FE4-B7DA8E8D4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53724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D999-F970-4D5A-9722-727E28FFE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/>
              <a:t>Residual Whitening, structure criteria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AA5B97-84DB-4FC9-B361-A59862D48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74" y="1593901"/>
            <a:ext cx="5467350" cy="4791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95618A-26AB-42CF-B03E-039C675AC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24" y="1566095"/>
            <a:ext cx="6191250" cy="4943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839BD-15A3-45F7-AB74-A7C9461A4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30" y="3429000"/>
            <a:ext cx="3634096" cy="189260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6DF7EB-E13C-4A09-86F7-0B19BAF7B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40543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D999-F970-4D5A-9722-727E28FF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Residual Whitening,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FD4FE-500A-426E-8841-956466E94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1334422"/>
            <a:ext cx="7191375" cy="555307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D6CFCB-906E-4A86-9C18-C4555F6AD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62426" cy="4351338"/>
          </a:xfrm>
        </p:spPr>
        <p:txBody>
          <a:bodyPr/>
          <a:lstStyle/>
          <a:p>
            <a:r>
              <a:rPr lang="da-DK" dirty="0"/>
              <a:t>Non-normality became stronger</a:t>
            </a:r>
          </a:p>
          <a:p>
            <a:r>
              <a:rPr lang="da-DK" dirty="0"/>
              <a:t>Whiteness enforced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34029-712B-410A-98AC-543913E39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1" y="3154823"/>
            <a:ext cx="4444181" cy="35761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A9E7E-F1A7-48AC-AF25-39BA086CB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95197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B4B2-2912-402A-B87E-361C6746D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4" y="-116656"/>
            <a:ext cx="10515600" cy="1325563"/>
          </a:xfrm>
        </p:spPr>
        <p:txBody>
          <a:bodyPr/>
          <a:lstStyle/>
          <a:p>
            <a:r>
              <a:rPr lang="da-DK" dirty="0"/>
              <a:t>Fault Detection,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7CC0C-8829-4A21-ADBD-4F941F8C4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66" y="864428"/>
            <a:ext cx="10933471" cy="58407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26E0E-ABD5-40BB-A314-7AD3AED4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0026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DD45-1EF6-42AA-89B3-AC2BCB79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49000" cy="1325563"/>
          </a:xfrm>
        </p:spPr>
        <p:txBody>
          <a:bodyPr/>
          <a:lstStyle/>
          <a:p>
            <a:r>
              <a:rPr lang="da-DK" dirty="0"/>
              <a:t>Refrigeration systems – our source of happiness</a:t>
            </a:r>
          </a:p>
        </p:txBody>
      </p:sp>
      <p:pic>
        <p:nvPicPr>
          <p:cNvPr id="4" name="y2mate.com - heineken_walk_in_fridge_yIutgtzwhAc_360p_3">
            <a:hlinkClick r:id="" action="ppaction://media"/>
            <a:extLst>
              <a:ext uri="{FF2B5EF4-FFF2-40B4-BE49-F238E27FC236}">
                <a16:creationId xmlns:a16="http://schemas.microsoft.com/office/drawing/2014/main" id="{493CA31E-40EE-4146-A383-F9010E6AC5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1603" y="1596820"/>
            <a:ext cx="8049752" cy="44616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52F80-8C33-4F2F-AE0D-6B5C9FDC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70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B4B2-2912-402A-B87E-361C6746D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Fault Detection, field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65212-7DFC-43CD-8FC4-05A9C7C6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87" y="1483385"/>
            <a:ext cx="9547123" cy="51103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3A85D3-6E05-46EE-844A-F0A8D2CF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74816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EB468-91E8-43F7-8B7E-073A2981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65" y="158647"/>
            <a:ext cx="10515600" cy="1325563"/>
          </a:xfrm>
        </p:spPr>
        <p:txBody>
          <a:bodyPr/>
          <a:lstStyle/>
          <a:p>
            <a:r>
              <a:rPr lang="da-DK" dirty="0"/>
              <a:t>Fault Operation, simulation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5EF97-6486-4A3F-A542-B71338BE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196767"/>
            <a:ext cx="11058832" cy="566123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35F5A-3EFB-46B4-918F-A1EBB0FD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66040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EB468-91E8-43F7-8B7E-073A2981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65" y="158647"/>
            <a:ext cx="10515600" cy="1325563"/>
          </a:xfrm>
        </p:spPr>
        <p:txBody>
          <a:bodyPr/>
          <a:lstStyle/>
          <a:p>
            <a:r>
              <a:rPr lang="da-DK" dirty="0"/>
              <a:t>Fault Operation, field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F2634-60EE-4E84-883F-89C7906C5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5" y="1212052"/>
            <a:ext cx="10785986" cy="56459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AF5E73-A393-41C7-87E8-D064F2251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59817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50ED-56D5-4573-9D5F-957B0667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03CDD-710B-453F-AD44-BBAF124BC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Residual is created, fault detection is done</a:t>
            </a:r>
          </a:p>
          <a:p>
            <a:pPr lvl="1"/>
            <a:r>
              <a:rPr lang="da-DK" dirty="0"/>
              <a:t>CUSUM needs further investigation</a:t>
            </a:r>
          </a:p>
          <a:p>
            <a:r>
              <a:rPr lang="da-DK" dirty="0"/>
              <a:t>Further topics of the thesis</a:t>
            </a:r>
          </a:p>
          <a:p>
            <a:pPr lvl="1"/>
            <a:r>
              <a:rPr lang="da-DK" dirty="0"/>
              <a:t>Linear analysis of a set-point (system dynamics check)</a:t>
            </a:r>
          </a:p>
          <a:p>
            <a:pPr lvl="1"/>
            <a:r>
              <a:rPr lang="da-DK" dirty="0"/>
              <a:t>LTV Kalman filter (with or without constraints)</a:t>
            </a:r>
          </a:p>
          <a:p>
            <a:pPr lvl="1"/>
            <a:r>
              <a:rPr lang="da-DK" dirty="0"/>
              <a:t>Fault detection based control (distributed PI controller) comparison</a:t>
            </a:r>
          </a:p>
          <a:p>
            <a:pPr lvl="2"/>
            <a:r>
              <a:rPr lang="da-DK" dirty="0"/>
              <a:t>Do the results improve?</a:t>
            </a:r>
          </a:p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3FB96-1AB9-4BD0-8100-CD38FAB8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3798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9357-E6A0-4478-944C-6B52E1318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652" y="2646209"/>
            <a:ext cx="10515600" cy="1325563"/>
          </a:xfrm>
        </p:spPr>
        <p:txBody>
          <a:bodyPr/>
          <a:lstStyle/>
          <a:p>
            <a:r>
              <a:rPr lang="da-DK" dirty="0"/>
              <a:t>Thank you for the attention!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70648-5AA8-4688-BE87-DDD588D8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70305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DD45-1EF6-42AA-89B3-AC2BCB79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Refrigeration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5E9F0-1899-4CA6-9905-17A99E2F2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56" y="1570242"/>
            <a:ext cx="11161230" cy="479122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D8A30-D4CC-4B17-8A94-988CA7A8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04854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B2AA4-921A-4254-88AF-5C6FEAE7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29A49-42BD-4EE6-A2E0-9069F51F7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71" y="0"/>
            <a:ext cx="5369417" cy="3081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55BDF-3601-4CC0-AC8F-D36ECF9AC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819" y="3081080"/>
            <a:ext cx="5193754" cy="373950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13CF-02F1-45E7-9932-C4BAA3351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4</a:t>
            </a:fld>
            <a:endParaRPr lang="da-DK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63520A-4815-45E6-92F9-71F1D053E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12" y="1540540"/>
            <a:ext cx="5523271" cy="5815781"/>
          </a:xfrm>
        </p:spPr>
        <p:txBody>
          <a:bodyPr>
            <a:normAutofit/>
          </a:bodyPr>
          <a:lstStyle/>
          <a:p>
            <a:r>
              <a:rPr lang="da-DK" dirty="0"/>
              <a:t>Cheat sheet</a:t>
            </a:r>
          </a:p>
          <a:p>
            <a:pPr lvl="1"/>
            <a:r>
              <a:rPr lang="da-DK" dirty="0"/>
              <a:t>Take enthalpy as energy</a:t>
            </a:r>
          </a:p>
          <a:p>
            <a:pPr lvl="1"/>
            <a:r>
              <a:rPr lang="da-DK" dirty="0"/>
              <a:t>If pressure increases, temperature increases</a:t>
            </a:r>
          </a:p>
          <a:p>
            <a:pPr lvl="1"/>
            <a:r>
              <a:rPr lang="da-DK" dirty="0"/>
              <a:t>If pressure increases, density increases</a:t>
            </a:r>
          </a:p>
          <a:p>
            <a:pPr lvl="1"/>
            <a:r>
              <a:rPr lang="da-DK" dirty="0"/>
              <a:t>If enthalpy increases, density decreases</a:t>
            </a:r>
          </a:p>
          <a:p>
            <a:pPr lvl="1"/>
            <a:r>
              <a:rPr lang="da-DK" dirty="0"/>
              <a:t>If enthalpy increases, temperature, or vapour ratio of 2 phases (def.: quality) increases</a:t>
            </a:r>
          </a:p>
          <a:p>
            <a:pPr lvl="1"/>
            <a:r>
              <a:rPr lang="da-DK" dirty="0"/>
              <a:t>Above saturation curve: 1 phase, below: 2 phases</a:t>
            </a:r>
          </a:p>
          <a:p>
            <a:pPr lvl="1"/>
            <a:r>
              <a:rPr lang="da-DK" dirty="0"/>
              <a:t>Left side of saturation curve: liquid</a:t>
            </a:r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79378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DD45-1EF6-42AA-89B3-AC2BCB79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Refrigeration system, project scope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5E9F0-1899-4CA6-9905-17A99E2F2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56" y="1570242"/>
            <a:ext cx="11161230" cy="4791229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CEE544D-462E-4D18-8227-98A1B13C84FB}"/>
              </a:ext>
            </a:extLst>
          </p:cNvPr>
          <p:cNvSpPr/>
          <p:nvPr/>
        </p:nvSpPr>
        <p:spPr>
          <a:xfrm>
            <a:off x="6056671" y="1366684"/>
            <a:ext cx="5437239" cy="3824748"/>
          </a:xfrm>
          <a:custGeom>
            <a:avLst/>
            <a:gdLst>
              <a:gd name="connsiteX0" fmla="*/ 5378245 w 5437239"/>
              <a:gd name="connsiteY0" fmla="*/ 983226 h 3824748"/>
              <a:gd name="connsiteX1" fmla="*/ 5427406 w 5437239"/>
              <a:gd name="connsiteY1" fmla="*/ 865239 h 3824748"/>
              <a:gd name="connsiteX2" fmla="*/ 5437239 w 5437239"/>
              <a:gd name="connsiteY2" fmla="*/ 835742 h 3824748"/>
              <a:gd name="connsiteX3" fmla="*/ 5427406 w 5437239"/>
              <a:gd name="connsiteY3" fmla="*/ 747251 h 3824748"/>
              <a:gd name="connsiteX4" fmla="*/ 5407742 w 5437239"/>
              <a:gd name="connsiteY4" fmla="*/ 717755 h 3824748"/>
              <a:gd name="connsiteX5" fmla="*/ 5358581 w 5437239"/>
              <a:gd name="connsiteY5" fmla="*/ 648929 h 3824748"/>
              <a:gd name="connsiteX6" fmla="*/ 5348748 w 5437239"/>
              <a:gd name="connsiteY6" fmla="*/ 619432 h 3824748"/>
              <a:gd name="connsiteX7" fmla="*/ 5309419 w 5437239"/>
              <a:gd name="connsiteY7" fmla="*/ 560439 h 3824748"/>
              <a:gd name="connsiteX8" fmla="*/ 5260258 w 5437239"/>
              <a:gd name="connsiteY8" fmla="*/ 471948 h 3824748"/>
              <a:gd name="connsiteX9" fmla="*/ 5240594 w 5437239"/>
              <a:gd name="connsiteY9" fmla="*/ 442451 h 3824748"/>
              <a:gd name="connsiteX10" fmla="*/ 5201264 w 5437239"/>
              <a:gd name="connsiteY10" fmla="*/ 373626 h 3824748"/>
              <a:gd name="connsiteX11" fmla="*/ 5142271 w 5437239"/>
              <a:gd name="connsiteY11" fmla="*/ 314632 h 3824748"/>
              <a:gd name="connsiteX12" fmla="*/ 5112774 w 5437239"/>
              <a:gd name="connsiteY12" fmla="*/ 304800 h 3824748"/>
              <a:gd name="connsiteX13" fmla="*/ 5073445 w 5437239"/>
              <a:gd name="connsiteY13" fmla="*/ 285135 h 3824748"/>
              <a:gd name="connsiteX14" fmla="*/ 5024284 w 5437239"/>
              <a:gd name="connsiteY14" fmla="*/ 275303 h 3824748"/>
              <a:gd name="connsiteX15" fmla="*/ 4935794 w 5437239"/>
              <a:gd name="connsiteY15" fmla="*/ 255639 h 3824748"/>
              <a:gd name="connsiteX16" fmla="*/ 4630994 w 5437239"/>
              <a:gd name="connsiteY16" fmla="*/ 226142 h 3824748"/>
              <a:gd name="connsiteX17" fmla="*/ 4591664 w 5437239"/>
              <a:gd name="connsiteY17" fmla="*/ 216310 h 3824748"/>
              <a:gd name="connsiteX18" fmla="*/ 4503174 w 5437239"/>
              <a:gd name="connsiteY18" fmla="*/ 196645 h 3824748"/>
              <a:gd name="connsiteX19" fmla="*/ 4444181 w 5437239"/>
              <a:gd name="connsiteY19" fmla="*/ 176981 h 3824748"/>
              <a:gd name="connsiteX20" fmla="*/ 4267200 w 5437239"/>
              <a:gd name="connsiteY20" fmla="*/ 167148 h 3824748"/>
              <a:gd name="connsiteX21" fmla="*/ 4129548 w 5437239"/>
              <a:gd name="connsiteY21" fmla="*/ 147484 h 3824748"/>
              <a:gd name="connsiteX22" fmla="*/ 4070555 w 5437239"/>
              <a:gd name="connsiteY22" fmla="*/ 137651 h 3824748"/>
              <a:gd name="connsiteX23" fmla="*/ 3982064 w 5437239"/>
              <a:gd name="connsiteY23" fmla="*/ 127819 h 3824748"/>
              <a:gd name="connsiteX24" fmla="*/ 3844413 w 5437239"/>
              <a:gd name="connsiteY24" fmla="*/ 108155 h 3824748"/>
              <a:gd name="connsiteX25" fmla="*/ 3805084 w 5437239"/>
              <a:gd name="connsiteY25" fmla="*/ 98322 h 3824748"/>
              <a:gd name="connsiteX26" fmla="*/ 3628103 w 5437239"/>
              <a:gd name="connsiteY26" fmla="*/ 78658 h 3824748"/>
              <a:gd name="connsiteX27" fmla="*/ 3529781 w 5437239"/>
              <a:gd name="connsiteY27" fmla="*/ 58993 h 3824748"/>
              <a:gd name="connsiteX28" fmla="*/ 3441290 w 5437239"/>
              <a:gd name="connsiteY28" fmla="*/ 39329 h 3824748"/>
              <a:gd name="connsiteX29" fmla="*/ 3362632 w 5437239"/>
              <a:gd name="connsiteY29" fmla="*/ 29497 h 3824748"/>
              <a:gd name="connsiteX30" fmla="*/ 3333135 w 5437239"/>
              <a:gd name="connsiteY30" fmla="*/ 19664 h 3824748"/>
              <a:gd name="connsiteX31" fmla="*/ 3215148 w 5437239"/>
              <a:gd name="connsiteY31" fmla="*/ 0 h 3824748"/>
              <a:gd name="connsiteX32" fmla="*/ 2438400 w 5437239"/>
              <a:gd name="connsiteY32" fmla="*/ 9832 h 3824748"/>
              <a:gd name="connsiteX33" fmla="*/ 2251587 w 5437239"/>
              <a:gd name="connsiteY33" fmla="*/ 19664 h 3824748"/>
              <a:gd name="connsiteX34" fmla="*/ 2212258 w 5437239"/>
              <a:gd name="connsiteY34" fmla="*/ 29497 h 3824748"/>
              <a:gd name="connsiteX35" fmla="*/ 2123768 w 5437239"/>
              <a:gd name="connsiteY35" fmla="*/ 39329 h 3824748"/>
              <a:gd name="connsiteX36" fmla="*/ 2045110 w 5437239"/>
              <a:gd name="connsiteY36" fmla="*/ 58993 h 3824748"/>
              <a:gd name="connsiteX37" fmla="*/ 2005781 w 5437239"/>
              <a:gd name="connsiteY37" fmla="*/ 68826 h 3824748"/>
              <a:gd name="connsiteX38" fmla="*/ 1966452 w 5437239"/>
              <a:gd name="connsiteY38" fmla="*/ 88490 h 3824748"/>
              <a:gd name="connsiteX39" fmla="*/ 1917290 w 5437239"/>
              <a:gd name="connsiteY39" fmla="*/ 98322 h 3824748"/>
              <a:gd name="connsiteX40" fmla="*/ 1877961 w 5437239"/>
              <a:gd name="connsiteY40" fmla="*/ 108155 h 3824748"/>
              <a:gd name="connsiteX41" fmla="*/ 1818968 w 5437239"/>
              <a:gd name="connsiteY41" fmla="*/ 127819 h 3824748"/>
              <a:gd name="connsiteX42" fmla="*/ 1720645 w 5437239"/>
              <a:gd name="connsiteY42" fmla="*/ 147484 h 3824748"/>
              <a:gd name="connsiteX43" fmla="*/ 1661652 w 5437239"/>
              <a:gd name="connsiteY43" fmla="*/ 167148 h 3824748"/>
              <a:gd name="connsiteX44" fmla="*/ 1524000 w 5437239"/>
              <a:gd name="connsiteY44" fmla="*/ 176981 h 3824748"/>
              <a:gd name="connsiteX45" fmla="*/ 1465006 w 5437239"/>
              <a:gd name="connsiteY45" fmla="*/ 196645 h 3824748"/>
              <a:gd name="connsiteX46" fmla="*/ 1425677 w 5437239"/>
              <a:gd name="connsiteY46" fmla="*/ 216310 h 3824748"/>
              <a:gd name="connsiteX47" fmla="*/ 1386348 w 5437239"/>
              <a:gd name="connsiteY47" fmla="*/ 226142 h 3824748"/>
              <a:gd name="connsiteX48" fmla="*/ 1337187 w 5437239"/>
              <a:gd name="connsiteY48" fmla="*/ 245806 h 3824748"/>
              <a:gd name="connsiteX49" fmla="*/ 1288026 w 5437239"/>
              <a:gd name="connsiteY49" fmla="*/ 255639 h 3824748"/>
              <a:gd name="connsiteX50" fmla="*/ 1248697 w 5437239"/>
              <a:gd name="connsiteY50" fmla="*/ 265471 h 3824748"/>
              <a:gd name="connsiteX51" fmla="*/ 1170039 w 5437239"/>
              <a:gd name="connsiteY51" fmla="*/ 255639 h 3824748"/>
              <a:gd name="connsiteX52" fmla="*/ 1101213 w 5437239"/>
              <a:gd name="connsiteY52" fmla="*/ 245806 h 3824748"/>
              <a:gd name="connsiteX53" fmla="*/ 1012723 w 5437239"/>
              <a:gd name="connsiteY53" fmla="*/ 235974 h 3824748"/>
              <a:gd name="connsiteX54" fmla="*/ 403123 w 5437239"/>
              <a:gd name="connsiteY54" fmla="*/ 245806 h 3824748"/>
              <a:gd name="connsiteX55" fmla="*/ 353961 w 5437239"/>
              <a:gd name="connsiteY55" fmla="*/ 255639 h 3824748"/>
              <a:gd name="connsiteX56" fmla="*/ 285135 w 5437239"/>
              <a:gd name="connsiteY56" fmla="*/ 265471 h 3824748"/>
              <a:gd name="connsiteX57" fmla="*/ 255639 w 5437239"/>
              <a:gd name="connsiteY57" fmla="*/ 285135 h 3824748"/>
              <a:gd name="connsiteX58" fmla="*/ 226142 w 5437239"/>
              <a:gd name="connsiteY58" fmla="*/ 294968 h 3824748"/>
              <a:gd name="connsiteX59" fmla="*/ 167148 w 5437239"/>
              <a:gd name="connsiteY59" fmla="*/ 353961 h 3824748"/>
              <a:gd name="connsiteX60" fmla="*/ 137652 w 5437239"/>
              <a:gd name="connsiteY60" fmla="*/ 383458 h 3824748"/>
              <a:gd name="connsiteX61" fmla="*/ 117987 w 5437239"/>
              <a:gd name="connsiteY61" fmla="*/ 422787 h 3824748"/>
              <a:gd name="connsiteX62" fmla="*/ 68826 w 5437239"/>
              <a:gd name="connsiteY62" fmla="*/ 491613 h 3824748"/>
              <a:gd name="connsiteX63" fmla="*/ 49161 w 5437239"/>
              <a:gd name="connsiteY63" fmla="*/ 521110 h 3824748"/>
              <a:gd name="connsiteX64" fmla="*/ 29497 w 5437239"/>
              <a:gd name="connsiteY64" fmla="*/ 589935 h 3824748"/>
              <a:gd name="connsiteX65" fmla="*/ 19664 w 5437239"/>
              <a:gd name="connsiteY65" fmla="*/ 629264 h 3824748"/>
              <a:gd name="connsiteX66" fmla="*/ 0 w 5437239"/>
              <a:gd name="connsiteY66" fmla="*/ 668593 h 3824748"/>
              <a:gd name="connsiteX67" fmla="*/ 9832 w 5437239"/>
              <a:gd name="connsiteY67" fmla="*/ 1052051 h 3824748"/>
              <a:gd name="connsiteX68" fmla="*/ 39329 w 5437239"/>
              <a:gd name="connsiteY68" fmla="*/ 1406013 h 3824748"/>
              <a:gd name="connsiteX69" fmla="*/ 78658 w 5437239"/>
              <a:gd name="connsiteY69" fmla="*/ 1602658 h 3824748"/>
              <a:gd name="connsiteX70" fmla="*/ 88490 w 5437239"/>
              <a:gd name="connsiteY70" fmla="*/ 1681316 h 3824748"/>
              <a:gd name="connsiteX71" fmla="*/ 108155 w 5437239"/>
              <a:gd name="connsiteY71" fmla="*/ 1818968 h 3824748"/>
              <a:gd name="connsiteX72" fmla="*/ 117987 w 5437239"/>
              <a:gd name="connsiteY72" fmla="*/ 1877961 h 3824748"/>
              <a:gd name="connsiteX73" fmla="*/ 147484 w 5437239"/>
              <a:gd name="connsiteY73" fmla="*/ 1927122 h 3824748"/>
              <a:gd name="connsiteX74" fmla="*/ 157316 w 5437239"/>
              <a:gd name="connsiteY74" fmla="*/ 1986116 h 3824748"/>
              <a:gd name="connsiteX75" fmla="*/ 167148 w 5437239"/>
              <a:gd name="connsiteY75" fmla="*/ 2025445 h 3824748"/>
              <a:gd name="connsiteX76" fmla="*/ 176981 w 5437239"/>
              <a:gd name="connsiteY76" fmla="*/ 2074606 h 3824748"/>
              <a:gd name="connsiteX77" fmla="*/ 206477 w 5437239"/>
              <a:gd name="connsiteY77" fmla="*/ 2202426 h 3824748"/>
              <a:gd name="connsiteX78" fmla="*/ 216310 w 5437239"/>
              <a:gd name="connsiteY78" fmla="*/ 2841522 h 3824748"/>
              <a:gd name="connsiteX79" fmla="*/ 226142 w 5437239"/>
              <a:gd name="connsiteY79" fmla="*/ 2880851 h 3824748"/>
              <a:gd name="connsiteX80" fmla="*/ 245806 w 5437239"/>
              <a:gd name="connsiteY80" fmla="*/ 2969342 h 3824748"/>
              <a:gd name="connsiteX81" fmla="*/ 265471 w 5437239"/>
              <a:gd name="connsiteY81" fmla="*/ 2998839 h 3824748"/>
              <a:gd name="connsiteX82" fmla="*/ 294968 w 5437239"/>
              <a:gd name="connsiteY82" fmla="*/ 3106993 h 3824748"/>
              <a:gd name="connsiteX83" fmla="*/ 314632 w 5437239"/>
              <a:gd name="connsiteY83" fmla="*/ 3175819 h 3824748"/>
              <a:gd name="connsiteX84" fmla="*/ 324464 w 5437239"/>
              <a:gd name="connsiteY84" fmla="*/ 3244645 h 3824748"/>
              <a:gd name="connsiteX85" fmla="*/ 334297 w 5437239"/>
              <a:gd name="connsiteY85" fmla="*/ 3274142 h 3824748"/>
              <a:gd name="connsiteX86" fmla="*/ 363794 w 5437239"/>
              <a:gd name="connsiteY86" fmla="*/ 3372464 h 3824748"/>
              <a:gd name="connsiteX87" fmla="*/ 373626 w 5437239"/>
              <a:gd name="connsiteY87" fmla="*/ 3401961 h 3824748"/>
              <a:gd name="connsiteX88" fmla="*/ 393290 w 5437239"/>
              <a:gd name="connsiteY88" fmla="*/ 3441290 h 3824748"/>
              <a:gd name="connsiteX89" fmla="*/ 412955 w 5437239"/>
              <a:gd name="connsiteY89" fmla="*/ 3500284 h 3824748"/>
              <a:gd name="connsiteX90" fmla="*/ 422787 w 5437239"/>
              <a:gd name="connsiteY90" fmla="*/ 3529781 h 3824748"/>
              <a:gd name="connsiteX91" fmla="*/ 442452 w 5437239"/>
              <a:gd name="connsiteY91" fmla="*/ 3559277 h 3824748"/>
              <a:gd name="connsiteX92" fmla="*/ 471948 w 5437239"/>
              <a:gd name="connsiteY92" fmla="*/ 3618271 h 3824748"/>
              <a:gd name="connsiteX93" fmla="*/ 501445 w 5437239"/>
              <a:gd name="connsiteY93" fmla="*/ 3647768 h 3824748"/>
              <a:gd name="connsiteX94" fmla="*/ 560439 w 5437239"/>
              <a:gd name="connsiteY94" fmla="*/ 3716593 h 3824748"/>
              <a:gd name="connsiteX95" fmla="*/ 619432 w 5437239"/>
              <a:gd name="connsiteY95" fmla="*/ 3755922 h 3824748"/>
              <a:gd name="connsiteX96" fmla="*/ 648929 w 5437239"/>
              <a:gd name="connsiteY96" fmla="*/ 3775587 h 3824748"/>
              <a:gd name="connsiteX97" fmla="*/ 737419 w 5437239"/>
              <a:gd name="connsiteY97" fmla="*/ 3814916 h 3824748"/>
              <a:gd name="connsiteX98" fmla="*/ 766916 w 5437239"/>
              <a:gd name="connsiteY98" fmla="*/ 3824748 h 3824748"/>
              <a:gd name="connsiteX99" fmla="*/ 1111045 w 5437239"/>
              <a:gd name="connsiteY99" fmla="*/ 3814916 h 3824748"/>
              <a:gd name="connsiteX100" fmla="*/ 1179871 w 5437239"/>
              <a:gd name="connsiteY100" fmla="*/ 3746090 h 3824748"/>
              <a:gd name="connsiteX101" fmla="*/ 1199535 w 5437239"/>
              <a:gd name="connsiteY101" fmla="*/ 3716593 h 3824748"/>
              <a:gd name="connsiteX102" fmla="*/ 1288026 w 5437239"/>
              <a:gd name="connsiteY102" fmla="*/ 3687097 h 3824748"/>
              <a:gd name="connsiteX103" fmla="*/ 1317523 w 5437239"/>
              <a:gd name="connsiteY103" fmla="*/ 3677264 h 3824748"/>
              <a:gd name="connsiteX104" fmla="*/ 1347019 w 5437239"/>
              <a:gd name="connsiteY104" fmla="*/ 3657600 h 3824748"/>
              <a:gd name="connsiteX105" fmla="*/ 1406013 w 5437239"/>
              <a:gd name="connsiteY105" fmla="*/ 3637935 h 3824748"/>
              <a:gd name="connsiteX106" fmla="*/ 1494503 w 5437239"/>
              <a:gd name="connsiteY106" fmla="*/ 3598606 h 3824748"/>
              <a:gd name="connsiteX107" fmla="*/ 1573161 w 5437239"/>
              <a:gd name="connsiteY107" fmla="*/ 3588774 h 3824748"/>
              <a:gd name="connsiteX108" fmla="*/ 1632155 w 5437239"/>
              <a:gd name="connsiteY108" fmla="*/ 3578942 h 3824748"/>
              <a:gd name="connsiteX109" fmla="*/ 1818968 w 5437239"/>
              <a:gd name="connsiteY109" fmla="*/ 3569110 h 3824748"/>
              <a:gd name="connsiteX110" fmla="*/ 1887794 w 5437239"/>
              <a:gd name="connsiteY110" fmla="*/ 3559277 h 3824748"/>
              <a:gd name="connsiteX111" fmla="*/ 1946787 w 5437239"/>
              <a:gd name="connsiteY111" fmla="*/ 3539613 h 3824748"/>
              <a:gd name="connsiteX112" fmla="*/ 1995948 w 5437239"/>
              <a:gd name="connsiteY112" fmla="*/ 3529781 h 3824748"/>
              <a:gd name="connsiteX113" fmla="*/ 2025445 w 5437239"/>
              <a:gd name="connsiteY113" fmla="*/ 3519948 h 3824748"/>
              <a:gd name="connsiteX114" fmla="*/ 2320413 w 5437239"/>
              <a:gd name="connsiteY114" fmla="*/ 3490451 h 3824748"/>
              <a:gd name="connsiteX115" fmla="*/ 2438400 w 5437239"/>
              <a:gd name="connsiteY115" fmla="*/ 3460955 h 3824748"/>
              <a:gd name="connsiteX116" fmla="*/ 2703871 w 5437239"/>
              <a:gd name="connsiteY116" fmla="*/ 3480619 h 3824748"/>
              <a:gd name="connsiteX117" fmla="*/ 2733368 w 5437239"/>
              <a:gd name="connsiteY117" fmla="*/ 3490451 h 3824748"/>
              <a:gd name="connsiteX118" fmla="*/ 3254477 w 5437239"/>
              <a:gd name="connsiteY118" fmla="*/ 3480619 h 3824748"/>
              <a:gd name="connsiteX119" fmla="*/ 3382297 w 5437239"/>
              <a:gd name="connsiteY119" fmla="*/ 3470787 h 3824748"/>
              <a:gd name="connsiteX120" fmla="*/ 3569110 w 5437239"/>
              <a:gd name="connsiteY120" fmla="*/ 3460955 h 3824748"/>
              <a:gd name="connsiteX121" fmla="*/ 3598606 w 5437239"/>
              <a:gd name="connsiteY121" fmla="*/ 3451122 h 3824748"/>
              <a:gd name="connsiteX122" fmla="*/ 3716594 w 5437239"/>
              <a:gd name="connsiteY122" fmla="*/ 3431458 h 3824748"/>
              <a:gd name="connsiteX123" fmla="*/ 3746090 w 5437239"/>
              <a:gd name="connsiteY123" fmla="*/ 3411793 h 3824748"/>
              <a:gd name="connsiteX124" fmla="*/ 3805084 w 5437239"/>
              <a:gd name="connsiteY124" fmla="*/ 3382297 h 3824748"/>
              <a:gd name="connsiteX125" fmla="*/ 3824748 w 5437239"/>
              <a:gd name="connsiteY125" fmla="*/ 3352800 h 3824748"/>
              <a:gd name="connsiteX126" fmla="*/ 3854245 w 5437239"/>
              <a:gd name="connsiteY126" fmla="*/ 3323303 h 3824748"/>
              <a:gd name="connsiteX127" fmla="*/ 3864077 w 5437239"/>
              <a:gd name="connsiteY127" fmla="*/ 3293806 h 3824748"/>
              <a:gd name="connsiteX128" fmla="*/ 3932903 w 5437239"/>
              <a:gd name="connsiteY128" fmla="*/ 3215148 h 3824748"/>
              <a:gd name="connsiteX129" fmla="*/ 3952568 w 5437239"/>
              <a:gd name="connsiteY129" fmla="*/ 3185651 h 3824748"/>
              <a:gd name="connsiteX130" fmla="*/ 3982064 w 5437239"/>
              <a:gd name="connsiteY130" fmla="*/ 3126658 h 3824748"/>
              <a:gd name="connsiteX131" fmla="*/ 3972232 w 5437239"/>
              <a:gd name="connsiteY131" fmla="*/ 2998839 h 3824748"/>
              <a:gd name="connsiteX132" fmla="*/ 3962400 w 5437239"/>
              <a:gd name="connsiteY132" fmla="*/ 2802193 h 3824748"/>
              <a:gd name="connsiteX133" fmla="*/ 3942735 w 5437239"/>
              <a:gd name="connsiteY133" fmla="*/ 2674374 h 3824748"/>
              <a:gd name="connsiteX134" fmla="*/ 3923071 w 5437239"/>
              <a:gd name="connsiteY134" fmla="*/ 2635045 h 3824748"/>
              <a:gd name="connsiteX135" fmla="*/ 3913239 w 5437239"/>
              <a:gd name="connsiteY135" fmla="*/ 2605548 h 3824748"/>
              <a:gd name="connsiteX136" fmla="*/ 3873910 w 5437239"/>
              <a:gd name="connsiteY136" fmla="*/ 2546555 h 3824748"/>
              <a:gd name="connsiteX137" fmla="*/ 3814916 w 5437239"/>
              <a:gd name="connsiteY137" fmla="*/ 2458064 h 3824748"/>
              <a:gd name="connsiteX138" fmla="*/ 3795252 w 5437239"/>
              <a:gd name="connsiteY138" fmla="*/ 2428568 h 3824748"/>
              <a:gd name="connsiteX139" fmla="*/ 3775587 w 5437239"/>
              <a:gd name="connsiteY139" fmla="*/ 2399071 h 3824748"/>
              <a:gd name="connsiteX140" fmla="*/ 3785419 w 5437239"/>
              <a:gd name="connsiteY140" fmla="*/ 1956619 h 3824748"/>
              <a:gd name="connsiteX141" fmla="*/ 3795252 w 5437239"/>
              <a:gd name="connsiteY141" fmla="*/ 1927122 h 3824748"/>
              <a:gd name="connsiteX142" fmla="*/ 3883742 w 5437239"/>
              <a:gd name="connsiteY142" fmla="*/ 1887793 h 3824748"/>
              <a:gd name="connsiteX143" fmla="*/ 4011561 w 5437239"/>
              <a:gd name="connsiteY143" fmla="*/ 1877961 h 3824748"/>
              <a:gd name="connsiteX144" fmla="*/ 4060723 w 5437239"/>
              <a:gd name="connsiteY144" fmla="*/ 1868129 h 3824748"/>
              <a:gd name="connsiteX145" fmla="*/ 4119716 w 5437239"/>
              <a:gd name="connsiteY145" fmla="*/ 1858297 h 3824748"/>
              <a:gd name="connsiteX146" fmla="*/ 4149213 w 5437239"/>
              <a:gd name="connsiteY146" fmla="*/ 1848464 h 3824748"/>
              <a:gd name="connsiteX147" fmla="*/ 4188542 w 5437239"/>
              <a:gd name="connsiteY147" fmla="*/ 1838632 h 3824748"/>
              <a:gd name="connsiteX148" fmla="*/ 4247535 w 5437239"/>
              <a:gd name="connsiteY148" fmla="*/ 1818968 h 3824748"/>
              <a:gd name="connsiteX149" fmla="*/ 4306529 w 5437239"/>
              <a:gd name="connsiteY149" fmla="*/ 1779639 h 3824748"/>
              <a:gd name="connsiteX150" fmla="*/ 4336026 w 5437239"/>
              <a:gd name="connsiteY150" fmla="*/ 1759974 h 3824748"/>
              <a:gd name="connsiteX151" fmla="*/ 4365523 w 5437239"/>
              <a:gd name="connsiteY151" fmla="*/ 1750142 h 3824748"/>
              <a:gd name="connsiteX152" fmla="*/ 4424516 w 5437239"/>
              <a:gd name="connsiteY152" fmla="*/ 1720645 h 3824748"/>
              <a:gd name="connsiteX153" fmla="*/ 4483510 w 5437239"/>
              <a:gd name="connsiteY153" fmla="*/ 1691148 h 3824748"/>
              <a:gd name="connsiteX154" fmla="*/ 4503174 w 5437239"/>
              <a:gd name="connsiteY154" fmla="*/ 1661651 h 3824748"/>
              <a:gd name="connsiteX155" fmla="*/ 4542503 w 5437239"/>
              <a:gd name="connsiteY155" fmla="*/ 1632155 h 3824748"/>
              <a:gd name="connsiteX156" fmla="*/ 4611329 w 5437239"/>
              <a:gd name="connsiteY156" fmla="*/ 1592826 h 3824748"/>
              <a:gd name="connsiteX157" fmla="*/ 4640826 w 5437239"/>
              <a:gd name="connsiteY157" fmla="*/ 1563329 h 3824748"/>
              <a:gd name="connsiteX158" fmla="*/ 4739148 w 5437239"/>
              <a:gd name="connsiteY158" fmla="*/ 1494503 h 3824748"/>
              <a:gd name="connsiteX159" fmla="*/ 4768645 w 5437239"/>
              <a:gd name="connsiteY159" fmla="*/ 1474839 h 3824748"/>
              <a:gd name="connsiteX160" fmla="*/ 4798142 w 5437239"/>
              <a:gd name="connsiteY160" fmla="*/ 1455174 h 3824748"/>
              <a:gd name="connsiteX161" fmla="*/ 4827639 w 5437239"/>
              <a:gd name="connsiteY161" fmla="*/ 1445342 h 3824748"/>
              <a:gd name="connsiteX162" fmla="*/ 4916129 w 5437239"/>
              <a:gd name="connsiteY162" fmla="*/ 1386348 h 3824748"/>
              <a:gd name="connsiteX163" fmla="*/ 4945626 w 5437239"/>
              <a:gd name="connsiteY163" fmla="*/ 1366684 h 3824748"/>
              <a:gd name="connsiteX164" fmla="*/ 5004619 w 5437239"/>
              <a:gd name="connsiteY164" fmla="*/ 1307690 h 3824748"/>
              <a:gd name="connsiteX165" fmla="*/ 5034116 w 5437239"/>
              <a:gd name="connsiteY165" fmla="*/ 1278193 h 3824748"/>
              <a:gd name="connsiteX166" fmla="*/ 5093110 w 5437239"/>
              <a:gd name="connsiteY166" fmla="*/ 1248697 h 3824748"/>
              <a:gd name="connsiteX167" fmla="*/ 5152103 w 5437239"/>
              <a:gd name="connsiteY167" fmla="*/ 1209368 h 3824748"/>
              <a:gd name="connsiteX168" fmla="*/ 5181600 w 5437239"/>
              <a:gd name="connsiteY168" fmla="*/ 1189703 h 3824748"/>
              <a:gd name="connsiteX169" fmla="*/ 5211097 w 5437239"/>
              <a:gd name="connsiteY169" fmla="*/ 1179871 h 3824748"/>
              <a:gd name="connsiteX170" fmla="*/ 5299587 w 5437239"/>
              <a:gd name="connsiteY170" fmla="*/ 1130710 h 3824748"/>
              <a:gd name="connsiteX171" fmla="*/ 5338916 w 5437239"/>
              <a:gd name="connsiteY171" fmla="*/ 1071716 h 3824748"/>
              <a:gd name="connsiteX172" fmla="*/ 5358581 w 5437239"/>
              <a:gd name="connsiteY172" fmla="*/ 1042219 h 3824748"/>
              <a:gd name="connsiteX173" fmla="*/ 5378245 w 5437239"/>
              <a:gd name="connsiteY173" fmla="*/ 983226 h 382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5437239" h="3824748">
                <a:moveTo>
                  <a:pt x="5378245" y="983226"/>
                </a:moveTo>
                <a:cubicBezTo>
                  <a:pt x="5417014" y="905688"/>
                  <a:pt x="5400787" y="945094"/>
                  <a:pt x="5427406" y="865239"/>
                </a:cubicBezTo>
                <a:lnTo>
                  <a:pt x="5437239" y="835742"/>
                </a:lnTo>
                <a:cubicBezTo>
                  <a:pt x="5433961" y="806245"/>
                  <a:pt x="5434604" y="776043"/>
                  <a:pt x="5427406" y="747251"/>
                </a:cubicBezTo>
                <a:cubicBezTo>
                  <a:pt x="5424540" y="735787"/>
                  <a:pt x="5413605" y="728015"/>
                  <a:pt x="5407742" y="717755"/>
                </a:cubicBezTo>
                <a:cubicBezTo>
                  <a:pt x="5373231" y="657362"/>
                  <a:pt x="5406625" y="696975"/>
                  <a:pt x="5358581" y="648929"/>
                </a:cubicBezTo>
                <a:cubicBezTo>
                  <a:pt x="5355303" y="639097"/>
                  <a:pt x="5353781" y="628492"/>
                  <a:pt x="5348748" y="619432"/>
                </a:cubicBezTo>
                <a:cubicBezTo>
                  <a:pt x="5337270" y="598773"/>
                  <a:pt x="5309419" y="560439"/>
                  <a:pt x="5309419" y="560439"/>
                </a:cubicBezTo>
                <a:cubicBezTo>
                  <a:pt x="5292113" y="508520"/>
                  <a:pt x="5305336" y="539567"/>
                  <a:pt x="5260258" y="471948"/>
                </a:cubicBezTo>
                <a:cubicBezTo>
                  <a:pt x="5253703" y="462116"/>
                  <a:pt x="5244331" y="453661"/>
                  <a:pt x="5240594" y="442451"/>
                </a:cubicBezTo>
                <a:cubicBezTo>
                  <a:pt x="5228236" y="405381"/>
                  <a:pt x="5232777" y="408641"/>
                  <a:pt x="5201264" y="373626"/>
                </a:cubicBezTo>
                <a:cubicBezTo>
                  <a:pt x="5182660" y="352955"/>
                  <a:pt x="5168654" y="323426"/>
                  <a:pt x="5142271" y="314632"/>
                </a:cubicBezTo>
                <a:cubicBezTo>
                  <a:pt x="5132439" y="311355"/>
                  <a:pt x="5122300" y="308883"/>
                  <a:pt x="5112774" y="304800"/>
                </a:cubicBezTo>
                <a:cubicBezTo>
                  <a:pt x="5099302" y="299026"/>
                  <a:pt x="5087350" y="289770"/>
                  <a:pt x="5073445" y="285135"/>
                </a:cubicBezTo>
                <a:cubicBezTo>
                  <a:pt x="5057591" y="279850"/>
                  <a:pt x="5040497" y="279356"/>
                  <a:pt x="5024284" y="275303"/>
                </a:cubicBezTo>
                <a:cubicBezTo>
                  <a:pt x="4927466" y="251099"/>
                  <a:pt x="5098125" y="282694"/>
                  <a:pt x="4935794" y="255639"/>
                </a:cubicBezTo>
                <a:cubicBezTo>
                  <a:pt x="4799007" y="210043"/>
                  <a:pt x="4897512" y="236802"/>
                  <a:pt x="4630994" y="226142"/>
                </a:cubicBezTo>
                <a:cubicBezTo>
                  <a:pt x="4617884" y="222865"/>
                  <a:pt x="4604856" y="219242"/>
                  <a:pt x="4591664" y="216310"/>
                </a:cubicBezTo>
                <a:cubicBezTo>
                  <a:pt x="4555591" y="208294"/>
                  <a:pt x="4537418" y="206918"/>
                  <a:pt x="4503174" y="196645"/>
                </a:cubicBezTo>
                <a:cubicBezTo>
                  <a:pt x="4483320" y="190689"/>
                  <a:pt x="4464877" y="178131"/>
                  <a:pt x="4444181" y="176981"/>
                </a:cubicBezTo>
                <a:lnTo>
                  <a:pt x="4267200" y="167148"/>
                </a:lnTo>
                <a:cubicBezTo>
                  <a:pt x="4169202" y="147549"/>
                  <a:pt x="4269696" y="166171"/>
                  <a:pt x="4129548" y="147484"/>
                </a:cubicBezTo>
                <a:cubicBezTo>
                  <a:pt x="4109787" y="144849"/>
                  <a:pt x="4090316" y="140286"/>
                  <a:pt x="4070555" y="137651"/>
                </a:cubicBezTo>
                <a:cubicBezTo>
                  <a:pt x="4041137" y="133728"/>
                  <a:pt x="4011561" y="131096"/>
                  <a:pt x="3982064" y="127819"/>
                </a:cubicBezTo>
                <a:cubicBezTo>
                  <a:pt x="3892435" y="105412"/>
                  <a:pt x="4000899" y="130511"/>
                  <a:pt x="3844413" y="108155"/>
                </a:cubicBezTo>
                <a:cubicBezTo>
                  <a:pt x="3831036" y="106244"/>
                  <a:pt x="3818479" y="100108"/>
                  <a:pt x="3805084" y="98322"/>
                </a:cubicBezTo>
                <a:cubicBezTo>
                  <a:pt x="3672182" y="80601"/>
                  <a:pt x="3733833" y="97316"/>
                  <a:pt x="3628103" y="78658"/>
                </a:cubicBezTo>
                <a:cubicBezTo>
                  <a:pt x="3595188" y="72850"/>
                  <a:pt x="3562462" y="65996"/>
                  <a:pt x="3529781" y="58993"/>
                </a:cubicBezTo>
                <a:cubicBezTo>
                  <a:pt x="3479962" y="48317"/>
                  <a:pt x="3496625" y="47842"/>
                  <a:pt x="3441290" y="39329"/>
                </a:cubicBezTo>
                <a:cubicBezTo>
                  <a:pt x="3415174" y="35311"/>
                  <a:pt x="3388851" y="32774"/>
                  <a:pt x="3362632" y="29497"/>
                </a:cubicBezTo>
                <a:cubicBezTo>
                  <a:pt x="3352800" y="26219"/>
                  <a:pt x="3343358" y="21368"/>
                  <a:pt x="3333135" y="19664"/>
                </a:cubicBezTo>
                <a:cubicBezTo>
                  <a:pt x="3201407" y="-2291"/>
                  <a:pt x="3284303" y="23051"/>
                  <a:pt x="3215148" y="0"/>
                </a:cubicBezTo>
                <a:lnTo>
                  <a:pt x="2438400" y="9832"/>
                </a:lnTo>
                <a:cubicBezTo>
                  <a:pt x="2376056" y="11104"/>
                  <a:pt x="2313710" y="14262"/>
                  <a:pt x="2251587" y="19664"/>
                </a:cubicBezTo>
                <a:cubicBezTo>
                  <a:pt x="2238125" y="20835"/>
                  <a:pt x="2225614" y="27442"/>
                  <a:pt x="2212258" y="29497"/>
                </a:cubicBezTo>
                <a:cubicBezTo>
                  <a:pt x="2182925" y="34010"/>
                  <a:pt x="2153265" y="36052"/>
                  <a:pt x="2123768" y="39329"/>
                </a:cubicBezTo>
                <a:lnTo>
                  <a:pt x="2045110" y="58993"/>
                </a:lnTo>
                <a:cubicBezTo>
                  <a:pt x="2032000" y="62270"/>
                  <a:pt x="2017868" y="62783"/>
                  <a:pt x="2005781" y="68826"/>
                </a:cubicBezTo>
                <a:cubicBezTo>
                  <a:pt x="1992671" y="75381"/>
                  <a:pt x="1980357" y="83855"/>
                  <a:pt x="1966452" y="88490"/>
                </a:cubicBezTo>
                <a:cubicBezTo>
                  <a:pt x="1950598" y="93775"/>
                  <a:pt x="1933604" y="94697"/>
                  <a:pt x="1917290" y="98322"/>
                </a:cubicBezTo>
                <a:cubicBezTo>
                  <a:pt x="1904099" y="101253"/>
                  <a:pt x="1890904" y="104272"/>
                  <a:pt x="1877961" y="108155"/>
                </a:cubicBezTo>
                <a:cubicBezTo>
                  <a:pt x="1858107" y="114111"/>
                  <a:pt x="1839077" y="122792"/>
                  <a:pt x="1818968" y="127819"/>
                </a:cubicBezTo>
                <a:cubicBezTo>
                  <a:pt x="1786543" y="135925"/>
                  <a:pt x="1752353" y="136915"/>
                  <a:pt x="1720645" y="147484"/>
                </a:cubicBezTo>
                <a:cubicBezTo>
                  <a:pt x="1700981" y="154039"/>
                  <a:pt x="1682151" y="164073"/>
                  <a:pt x="1661652" y="167148"/>
                </a:cubicBezTo>
                <a:cubicBezTo>
                  <a:pt x="1616160" y="173972"/>
                  <a:pt x="1569884" y="173703"/>
                  <a:pt x="1524000" y="176981"/>
                </a:cubicBezTo>
                <a:cubicBezTo>
                  <a:pt x="1504335" y="183536"/>
                  <a:pt x="1484252" y="188947"/>
                  <a:pt x="1465006" y="196645"/>
                </a:cubicBezTo>
                <a:cubicBezTo>
                  <a:pt x="1451397" y="202088"/>
                  <a:pt x="1439401" y="211164"/>
                  <a:pt x="1425677" y="216310"/>
                </a:cubicBezTo>
                <a:cubicBezTo>
                  <a:pt x="1413024" y="221055"/>
                  <a:pt x="1399168" y="221869"/>
                  <a:pt x="1386348" y="226142"/>
                </a:cubicBezTo>
                <a:cubicBezTo>
                  <a:pt x="1369604" y="231723"/>
                  <a:pt x="1354092" y="240734"/>
                  <a:pt x="1337187" y="245806"/>
                </a:cubicBezTo>
                <a:cubicBezTo>
                  <a:pt x="1321180" y="250608"/>
                  <a:pt x="1304340" y="252014"/>
                  <a:pt x="1288026" y="255639"/>
                </a:cubicBezTo>
                <a:cubicBezTo>
                  <a:pt x="1274835" y="258570"/>
                  <a:pt x="1261807" y="262194"/>
                  <a:pt x="1248697" y="265471"/>
                </a:cubicBezTo>
                <a:lnTo>
                  <a:pt x="1170039" y="255639"/>
                </a:lnTo>
                <a:lnTo>
                  <a:pt x="1101213" y="245806"/>
                </a:lnTo>
                <a:cubicBezTo>
                  <a:pt x="1071764" y="242125"/>
                  <a:pt x="1042220" y="239251"/>
                  <a:pt x="1012723" y="235974"/>
                </a:cubicBezTo>
                <a:lnTo>
                  <a:pt x="403123" y="245806"/>
                </a:lnTo>
                <a:cubicBezTo>
                  <a:pt x="386419" y="246305"/>
                  <a:pt x="370446" y="252892"/>
                  <a:pt x="353961" y="255639"/>
                </a:cubicBezTo>
                <a:cubicBezTo>
                  <a:pt x="331101" y="259449"/>
                  <a:pt x="308077" y="262194"/>
                  <a:pt x="285135" y="265471"/>
                </a:cubicBezTo>
                <a:cubicBezTo>
                  <a:pt x="275303" y="272026"/>
                  <a:pt x="266208" y="279850"/>
                  <a:pt x="255639" y="285135"/>
                </a:cubicBezTo>
                <a:cubicBezTo>
                  <a:pt x="246369" y="289770"/>
                  <a:pt x="234323" y="288605"/>
                  <a:pt x="226142" y="294968"/>
                </a:cubicBezTo>
                <a:cubicBezTo>
                  <a:pt x="204190" y="312042"/>
                  <a:pt x="186813" y="334296"/>
                  <a:pt x="167148" y="353961"/>
                </a:cubicBezTo>
                <a:cubicBezTo>
                  <a:pt x="157316" y="363793"/>
                  <a:pt x="143871" y="371021"/>
                  <a:pt x="137652" y="383458"/>
                </a:cubicBezTo>
                <a:cubicBezTo>
                  <a:pt x="131097" y="396568"/>
                  <a:pt x="125259" y="410061"/>
                  <a:pt x="117987" y="422787"/>
                </a:cubicBezTo>
                <a:cubicBezTo>
                  <a:pt x="104742" y="445966"/>
                  <a:pt x="83906" y="470501"/>
                  <a:pt x="68826" y="491613"/>
                </a:cubicBezTo>
                <a:cubicBezTo>
                  <a:pt x="61957" y="501229"/>
                  <a:pt x="55716" y="511278"/>
                  <a:pt x="49161" y="521110"/>
                </a:cubicBezTo>
                <a:cubicBezTo>
                  <a:pt x="18437" y="644009"/>
                  <a:pt x="57697" y="491237"/>
                  <a:pt x="29497" y="589935"/>
                </a:cubicBezTo>
                <a:cubicBezTo>
                  <a:pt x="25785" y="602928"/>
                  <a:pt x="24409" y="616611"/>
                  <a:pt x="19664" y="629264"/>
                </a:cubicBezTo>
                <a:cubicBezTo>
                  <a:pt x="14518" y="642988"/>
                  <a:pt x="6555" y="655483"/>
                  <a:pt x="0" y="668593"/>
                </a:cubicBezTo>
                <a:cubicBezTo>
                  <a:pt x="3277" y="796412"/>
                  <a:pt x="3937" y="924326"/>
                  <a:pt x="9832" y="1052051"/>
                </a:cubicBezTo>
                <a:cubicBezTo>
                  <a:pt x="11995" y="1098920"/>
                  <a:pt x="28712" y="1315765"/>
                  <a:pt x="39329" y="1406013"/>
                </a:cubicBezTo>
                <a:cubicBezTo>
                  <a:pt x="53141" y="1523422"/>
                  <a:pt x="48107" y="1442265"/>
                  <a:pt x="78658" y="1602658"/>
                </a:cubicBezTo>
                <a:cubicBezTo>
                  <a:pt x="83602" y="1628615"/>
                  <a:pt x="84920" y="1655135"/>
                  <a:pt x="88490" y="1681316"/>
                </a:cubicBezTo>
                <a:cubicBezTo>
                  <a:pt x="94753" y="1727241"/>
                  <a:pt x="100535" y="1773249"/>
                  <a:pt x="108155" y="1818968"/>
                </a:cubicBezTo>
                <a:cubicBezTo>
                  <a:pt x="111432" y="1838632"/>
                  <a:pt x="111174" y="1859226"/>
                  <a:pt x="117987" y="1877961"/>
                </a:cubicBezTo>
                <a:cubicBezTo>
                  <a:pt x="124518" y="1895921"/>
                  <a:pt x="137652" y="1910735"/>
                  <a:pt x="147484" y="1927122"/>
                </a:cubicBezTo>
                <a:cubicBezTo>
                  <a:pt x="150761" y="1946787"/>
                  <a:pt x="153406" y="1966567"/>
                  <a:pt x="157316" y="1986116"/>
                </a:cubicBezTo>
                <a:cubicBezTo>
                  <a:pt x="159966" y="1999367"/>
                  <a:pt x="164217" y="2012254"/>
                  <a:pt x="167148" y="2025445"/>
                </a:cubicBezTo>
                <a:cubicBezTo>
                  <a:pt x="170773" y="2041759"/>
                  <a:pt x="173223" y="2058322"/>
                  <a:pt x="176981" y="2074606"/>
                </a:cubicBezTo>
                <a:cubicBezTo>
                  <a:pt x="212547" y="2228724"/>
                  <a:pt x="184018" y="2090127"/>
                  <a:pt x="206477" y="2202426"/>
                </a:cubicBezTo>
                <a:cubicBezTo>
                  <a:pt x="209755" y="2415458"/>
                  <a:pt x="210137" y="2628554"/>
                  <a:pt x="216310" y="2841522"/>
                </a:cubicBezTo>
                <a:cubicBezTo>
                  <a:pt x="216702" y="2855029"/>
                  <a:pt x="223211" y="2867660"/>
                  <a:pt x="226142" y="2880851"/>
                </a:cubicBezTo>
                <a:cubicBezTo>
                  <a:pt x="228296" y="2890542"/>
                  <a:pt x="240272" y="2956430"/>
                  <a:pt x="245806" y="2969342"/>
                </a:cubicBezTo>
                <a:cubicBezTo>
                  <a:pt x="250461" y="2980204"/>
                  <a:pt x="258916" y="2989007"/>
                  <a:pt x="265471" y="2998839"/>
                </a:cubicBezTo>
                <a:cubicBezTo>
                  <a:pt x="307656" y="3125395"/>
                  <a:pt x="267173" y="2995817"/>
                  <a:pt x="294968" y="3106993"/>
                </a:cubicBezTo>
                <a:cubicBezTo>
                  <a:pt x="309006" y="3163142"/>
                  <a:pt x="302374" y="3108401"/>
                  <a:pt x="314632" y="3175819"/>
                </a:cubicBezTo>
                <a:cubicBezTo>
                  <a:pt x="318778" y="3198620"/>
                  <a:pt x="319919" y="3221920"/>
                  <a:pt x="324464" y="3244645"/>
                </a:cubicBezTo>
                <a:cubicBezTo>
                  <a:pt x="326497" y="3254808"/>
                  <a:pt x="331450" y="3264177"/>
                  <a:pt x="334297" y="3274142"/>
                </a:cubicBezTo>
                <a:cubicBezTo>
                  <a:pt x="364024" y="3378184"/>
                  <a:pt x="317049" y="3232232"/>
                  <a:pt x="363794" y="3372464"/>
                </a:cubicBezTo>
                <a:cubicBezTo>
                  <a:pt x="367071" y="3382296"/>
                  <a:pt x="368991" y="3392691"/>
                  <a:pt x="373626" y="3401961"/>
                </a:cubicBezTo>
                <a:cubicBezTo>
                  <a:pt x="380181" y="3415071"/>
                  <a:pt x="387847" y="3427681"/>
                  <a:pt x="393290" y="3441290"/>
                </a:cubicBezTo>
                <a:cubicBezTo>
                  <a:pt x="400988" y="3460536"/>
                  <a:pt x="406400" y="3480619"/>
                  <a:pt x="412955" y="3500284"/>
                </a:cubicBezTo>
                <a:cubicBezTo>
                  <a:pt x="416232" y="3510116"/>
                  <a:pt x="417038" y="3521158"/>
                  <a:pt x="422787" y="3529781"/>
                </a:cubicBezTo>
                <a:lnTo>
                  <a:pt x="442452" y="3559277"/>
                </a:lnTo>
                <a:cubicBezTo>
                  <a:pt x="452306" y="3588839"/>
                  <a:pt x="450771" y="3592858"/>
                  <a:pt x="471948" y="3618271"/>
                </a:cubicBezTo>
                <a:cubicBezTo>
                  <a:pt x="480850" y="3628953"/>
                  <a:pt x="492396" y="3637211"/>
                  <a:pt x="501445" y="3647768"/>
                </a:cubicBezTo>
                <a:cubicBezTo>
                  <a:pt x="527837" y="3678558"/>
                  <a:pt x="529068" y="3692194"/>
                  <a:pt x="560439" y="3716593"/>
                </a:cubicBezTo>
                <a:cubicBezTo>
                  <a:pt x="579094" y="3731103"/>
                  <a:pt x="599768" y="3742812"/>
                  <a:pt x="619432" y="3755922"/>
                </a:cubicBezTo>
                <a:lnTo>
                  <a:pt x="648929" y="3775587"/>
                </a:lnTo>
                <a:cubicBezTo>
                  <a:pt x="695670" y="3806747"/>
                  <a:pt x="667221" y="3791517"/>
                  <a:pt x="737419" y="3814916"/>
                </a:cubicBezTo>
                <a:lnTo>
                  <a:pt x="766916" y="3824748"/>
                </a:lnTo>
                <a:cubicBezTo>
                  <a:pt x="881626" y="3821471"/>
                  <a:pt x="996447" y="3820947"/>
                  <a:pt x="1111045" y="3814916"/>
                </a:cubicBezTo>
                <a:cubicBezTo>
                  <a:pt x="1152895" y="3812713"/>
                  <a:pt x="1157753" y="3779268"/>
                  <a:pt x="1179871" y="3746090"/>
                </a:cubicBezTo>
                <a:cubicBezTo>
                  <a:pt x="1186426" y="3736258"/>
                  <a:pt x="1188324" y="3720330"/>
                  <a:pt x="1199535" y="3716593"/>
                </a:cubicBezTo>
                <a:lnTo>
                  <a:pt x="1288026" y="3687097"/>
                </a:lnTo>
                <a:cubicBezTo>
                  <a:pt x="1297858" y="3683819"/>
                  <a:pt x="1308899" y="3683013"/>
                  <a:pt x="1317523" y="3677264"/>
                </a:cubicBezTo>
                <a:cubicBezTo>
                  <a:pt x="1327355" y="3670709"/>
                  <a:pt x="1336221" y="3662399"/>
                  <a:pt x="1347019" y="3657600"/>
                </a:cubicBezTo>
                <a:cubicBezTo>
                  <a:pt x="1365961" y="3649181"/>
                  <a:pt x="1388766" y="3649433"/>
                  <a:pt x="1406013" y="3637935"/>
                </a:cubicBezTo>
                <a:cubicBezTo>
                  <a:pt x="1437362" y="3617036"/>
                  <a:pt x="1451304" y="3604006"/>
                  <a:pt x="1494503" y="3598606"/>
                </a:cubicBezTo>
                <a:lnTo>
                  <a:pt x="1573161" y="3588774"/>
                </a:lnTo>
                <a:cubicBezTo>
                  <a:pt x="1592897" y="3585955"/>
                  <a:pt x="1612283" y="3580532"/>
                  <a:pt x="1632155" y="3578942"/>
                </a:cubicBezTo>
                <a:cubicBezTo>
                  <a:pt x="1694314" y="3573969"/>
                  <a:pt x="1756697" y="3572387"/>
                  <a:pt x="1818968" y="3569110"/>
                </a:cubicBezTo>
                <a:cubicBezTo>
                  <a:pt x="1841910" y="3565832"/>
                  <a:pt x="1865213" y="3564488"/>
                  <a:pt x="1887794" y="3559277"/>
                </a:cubicBezTo>
                <a:cubicBezTo>
                  <a:pt x="1907991" y="3554616"/>
                  <a:pt x="1926462" y="3543678"/>
                  <a:pt x="1946787" y="3539613"/>
                </a:cubicBezTo>
                <a:cubicBezTo>
                  <a:pt x="1963174" y="3536336"/>
                  <a:pt x="1979735" y="3533834"/>
                  <a:pt x="1995948" y="3529781"/>
                </a:cubicBezTo>
                <a:cubicBezTo>
                  <a:pt x="2006003" y="3527267"/>
                  <a:pt x="2015328" y="3522196"/>
                  <a:pt x="2025445" y="3519948"/>
                </a:cubicBezTo>
                <a:cubicBezTo>
                  <a:pt x="2107547" y="3501703"/>
                  <a:pt x="2281335" y="3493708"/>
                  <a:pt x="2320413" y="3490451"/>
                </a:cubicBezTo>
                <a:cubicBezTo>
                  <a:pt x="2398319" y="3464483"/>
                  <a:pt x="2358960" y="3474195"/>
                  <a:pt x="2438400" y="3460955"/>
                </a:cubicBezTo>
                <a:cubicBezTo>
                  <a:pt x="2544781" y="3465790"/>
                  <a:pt x="2613251" y="3457965"/>
                  <a:pt x="2703871" y="3480619"/>
                </a:cubicBezTo>
                <a:cubicBezTo>
                  <a:pt x="2713926" y="3483133"/>
                  <a:pt x="2723536" y="3487174"/>
                  <a:pt x="2733368" y="3490451"/>
                </a:cubicBezTo>
                <a:lnTo>
                  <a:pt x="3254477" y="3480619"/>
                </a:lnTo>
                <a:cubicBezTo>
                  <a:pt x="3297190" y="3479325"/>
                  <a:pt x="3339648" y="3473453"/>
                  <a:pt x="3382297" y="3470787"/>
                </a:cubicBezTo>
                <a:lnTo>
                  <a:pt x="3569110" y="3460955"/>
                </a:lnTo>
                <a:cubicBezTo>
                  <a:pt x="3578942" y="3457677"/>
                  <a:pt x="3588383" y="3452826"/>
                  <a:pt x="3598606" y="3451122"/>
                </a:cubicBezTo>
                <a:cubicBezTo>
                  <a:pt x="3730336" y="3429166"/>
                  <a:pt x="3647439" y="3454509"/>
                  <a:pt x="3716594" y="3431458"/>
                </a:cubicBezTo>
                <a:cubicBezTo>
                  <a:pt x="3726426" y="3424903"/>
                  <a:pt x="3735521" y="3417078"/>
                  <a:pt x="3746090" y="3411793"/>
                </a:cubicBezTo>
                <a:cubicBezTo>
                  <a:pt x="3827517" y="3371079"/>
                  <a:pt x="3720536" y="3438661"/>
                  <a:pt x="3805084" y="3382297"/>
                </a:cubicBezTo>
                <a:cubicBezTo>
                  <a:pt x="3811639" y="3372465"/>
                  <a:pt x="3817183" y="3361878"/>
                  <a:pt x="3824748" y="3352800"/>
                </a:cubicBezTo>
                <a:cubicBezTo>
                  <a:pt x="3833650" y="3342118"/>
                  <a:pt x="3846532" y="3334873"/>
                  <a:pt x="3854245" y="3323303"/>
                </a:cubicBezTo>
                <a:cubicBezTo>
                  <a:pt x="3859994" y="3314679"/>
                  <a:pt x="3859044" y="3302866"/>
                  <a:pt x="3864077" y="3293806"/>
                </a:cubicBezTo>
                <a:cubicBezTo>
                  <a:pt x="3897814" y="3233078"/>
                  <a:pt x="3889815" y="3243874"/>
                  <a:pt x="3932903" y="3215148"/>
                </a:cubicBezTo>
                <a:cubicBezTo>
                  <a:pt x="3939458" y="3205316"/>
                  <a:pt x="3947283" y="3196220"/>
                  <a:pt x="3952568" y="3185651"/>
                </a:cubicBezTo>
                <a:cubicBezTo>
                  <a:pt x="3993280" y="3104228"/>
                  <a:pt x="3925703" y="3211203"/>
                  <a:pt x="3982064" y="3126658"/>
                </a:cubicBezTo>
                <a:cubicBezTo>
                  <a:pt x="3978787" y="3084052"/>
                  <a:pt x="3974817" y="3041493"/>
                  <a:pt x="3972232" y="2998839"/>
                </a:cubicBezTo>
                <a:cubicBezTo>
                  <a:pt x="3968262" y="2933329"/>
                  <a:pt x="3966766" y="2867678"/>
                  <a:pt x="3962400" y="2802193"/>
                </a:cubicBezTo>
                <a:cubicBezTo>
                  <a:pt x="3959211" y="2754353"/>
                  <a:pt x="3960570" y="2715988"/>
                  <a:pt x="3942735" y="2674374"/>
                </a:cubicBezTo>
                <a:cubicBezTo>
                  <a:pt x="3936961" y="2660902"/>
                  <a:pt x="3928845" y="2648517"/>
                  <a:pt x="3923071" y="2635045"/>
                </a:cubicBezTo>
                <a:cubicBezTo>
                  <a:pt x="3918988" y="2625519"/>
                  <a:pt x="3918272" y="2614608"/>
                  <a:pt x="3913239" y="2605548"/>
                </a:cubicBezTo>
                <a:cubicBezTo>
                  <a:pt x="3901762" y="2584888"/>
                  <a:pt x="3887020" y="2566219"/>
                  <a:pt x="3873910" y="2546555"/>
                </a:cubicBezTo>
                <a:lnTo>
                  <a:pt x="3814916" y="2458064"/>
                </a:lnTo>
                <a:lnTo>
                  <a:pt x="3795252" y="2428568"/>
                </a:lnTo>
                <a:lnTo>
                  <a:pt x="3775587" y="2399071"/>
                </a:lnTo>
                <a:cubicBezTo>
                  <a:pt x="3778864" y="2251587"/>
                  <a:pt x="3779278" y="2104012"/>
                  <a:pt x="3785419" y="1956619"/>
                </a:cubicBezTo>
                <a:cubicBezTo>
                  <a:pt x="3785850" y="1946264"/>
                  <a:pt x="3788777" y="1935215"/>
                  <a:pt x="3795252" y="1927122"/>
                </a:cubicBezTo>
                <a:cubicBezTo>
                  <a:pt x="3810003" y="1908683"/>
                  <a:pt x="3869657" y="1888876"/>
                  <a:pt x="3883742" y="1887793"/>
                </a:cubicBezTo>
                <a:lnTo>
                  <a:pt x="4011561" y="1877961"/>
                </a:lnTo>
                <a:lnTo>
                  <a:pt x="4060723" y="1868129"/>
                </a:lnTo>
                <a:cubicBezTo>
                  <a:pt x="4080337" y="1864563"/>
                  <a:pt x="4100255" y="1862622"/>
                  <a:pt x="4119716" y="1858297"/>
                </a:cubicBezTo>
                <a:cubicBezTo>
                  <a:pt x="4129833" y="1856049"/>
                  <a:pt x="4139248" y="1851311"/>
                  <a:pt x="4149213" y="1848464"/>
                </a:cubicBezTo>
                <a:cubicBezTo>
                  <a:pt x="4162206" y="1844752"/>
                  <a:pt x="4175599" y="1842515"/>
                  <a:pt x="4188542" y="1838632"/>
                </a:cubicBezTo>
                <a:cubicBezTo>
                  <a:pt x="4208396" y="1832676"/>
                  <a:pt x="4247535" y="1818968"/>
                  <a:pt x="4247535" y="1818968"/>
                </a:cubicBezTo>
                <a:lnTo>
                  <a:pt x="4306529" y="1779639"/>
                </a:lnTo>
                <a:cubicBezTo>
                  <a:pt x="4316361" y="1773084"/>
                  <a:pt x="4324815" y="1763711"/>
                  <a:pt x="4336026" y="1759974"/>
                </a:cubicBezTo>
                <a:lnTo>
                  <a:pt x="4365523" y="1750142"/>
                </a:lnTo>
                <a:cubicBezTo>
                  <a:pt x="4450040" y="1693795"/>
                  <a:pt x="4343115" y="1761344"/>
                  <a:pt x="4424516" y="1720645"/>
                </a:cubicBezTo>
                <a:cubicBezTo>
                  <a:pt x="4500765" y="1682522"/>
                  <a:pt x="4409361" y="1715866"/>
                  <a:pt x="4483510" y="1691148"/>
                </a:cubicBezTo>
                <a:cubicBezTo>
                  <a:pt x="4490065" y="1681316"/>
                  <a:pt x="4494818" y="1670007"/>
                  <a:pt x="4503174" y="1661651"/>
                </a:cubicBezTo>
                <a:cubicBezTo>
                  <a:pt x="4514761" y="1650064"/>
                  <a:pt x="4528607" y="1640840"/>
                  <a:pt x="4542503" y="1632155"/>
                </a:cubicBezTo>
                <a:cubicBezTo>
                  <a:pt x="4580962" y="1608118"/>
                  <a:pt x="4578859" y="1619884"/>
                  <a:pt x="4611329" y="1592826"/>
                </a:cubicBezTo>
                <a:cubicBezTo>
                  <a:pt x="4622011" y="1583924"/>
                  <a:pt x="4630269" y="1572378"/>
                  <a:pt x="4640826" y="1563329"/>
                </a:cubicBezTo>
                <a:cubicBezTo>
                  <a:pt x="4666304" y="1541491"/>
                  <a:pt x="4713764" y="1511425"/>
                  <a:pt x="4739148" y="1494503"/>
                </a:cubicBezTo>
                <a:lnTo>
                  <a:pt x="4768645" y="1474839"/>
                </a:lnTo>
                <a:cubicBezTo>
                  <a:pt x="4778477" y="1468284"/>
                  <a:pt x="4786931" y="1458911"/>
                  <a:pt x="4798142" y="1455174"/>
                </a:cubicBezTo>
                <a:lnTo>
                  <a:pt x="4827639" y="1445342"/>
                </a:lnTo>
                <a:lnTo>
                  <a:pt x="4916129" y="1386348"/>
                </a:lnTo>
                <a:cubicBezTo>
                  <a:pt x="4925961" y="1379793"/>
                  <a:pt x="4937270" y="1375040"/>
                  <a:pt x="4945626" y="1366684"/>
                </a:cubicBezTo>
                <a:lnTo>
                  <a:pt x="5004619" y="1307690"/>
                </a:lnTo>
                <a:cubicBezTo>
                  <a:pt x="5014451" y="1297858"/>
                  <a:pt x="5020924" y="1282590"/>
                  <a:pt x="5034116" y="1278193"/>
                </a:cubicBezTo>
                <a:cubicBezTo>
                  <a:pt x="5063677" y="1268340"/>
                  <a:pt x="5067698" y="1269874"/>
                  <a:pt x="5093110" y="1248697"/>
                </a:cubicBezTo>
                <a:cubicBezTo>
                  <a:pt x="5142211" y="1207779"/>
                  <a:pt x="5100264" y="1226647"/>
                  <a:pt x="5152103" y="1209368"/>
                </a:cubicBezTo>
                <a:cubicBezTo>
                  <a:pt x="5161935" y="1202813"/>
                  <a:pt x="5171031" y="1194988"/>
                  <a:pt x="5181600" y="1189703"/>
                </a:cubicBezTo>
                <a:cubicBezTo>
                  <a:pt x="5190870" y="1185068"/>
                  <a:pt x="5202037" y="1184904"/>
                  <a:pt x="5211097" y="1179871"/>
                </a:cubicBezTo>
                <a:cubicBezTo>
                  <a:pt x="5312522" y="1123524"/>
                  <a:pt x="5232843" y="1152957"/>
                  <a:pt x="5299587" y="1130710"/>
                </a:cubicBezTo>
                <a:lnTo>
                  <a:pt x="5338916" y="1071716"/>
                </a:lnTo>
                <a:cubicBezTo>
                  <a:pt x="5345471" y="1061884"/>
                  <a:pt x="5350225" y="1050575"/>
                  <a:pt x="5358581" y="1042219"/>
                </a:cubicBezTo>
                <a:cubicBezTo>
                  <a:pt x="5390394" y="1010405"/>
                  <a:pt x="5388077" y="1026627"/>
                  <a:pt x="5378245" y="98322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FE45AE-22D4-498C-88C1-66BB941414FC}"/>
              </a:ext>
            </a:extLst>
          </p:cNvPr>
          <p:cNvSpPr/>
          <p:nvPr/>
        </p:nvSpPr>
        <p:spPr>
          <a:xfrm>
            <a:off x="1464068" y="5808858"/>
            <a:ext cx="65305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Range: 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10…30 degrees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6B394-AF85-492F-B5D5-EE0A4038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113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53AE-43DB-4776-B697-CB37AAE6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Project Goal: Gas Loop Detection, and fault tolerant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BB0F9-0E58-487A-9D84-301C38E80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5348" cy="4781652"/>
          </a:xfrm>
        </p:spPr>
        <p:txBody>
          <a:bodyPr>
            <a:normAutofit fontScale="92500" lnSpcReduction="20000"/>
          </a:bodyPr>
          <a:lstStyle/>
          <a:p>
            <a:r>
              <a:rPr lang="da-DK" dirty="0"/>
              <a:t>Temperature measurement has negative offset</a:t>
            </a:r>
          </a:p>
          <a:p>
            <a:pPr lvl="1"/>
            <a:r>
              <a:rPr lang="da-DK" dirty="0"/>
              <a:t>Fans stop, enthalpy, then pressure increase, until compressors are saturated</a:t>
            </a:r>
          </a:p>
          <a:p>
            <a:r>
              <a:rPr lang="da-DK" dirty="0"/>
              <a:t>Gas in cycled quickly in system without achieving necessary heat transfer</a:t>
            </a:r>
          </a:p>
          <a:p>
            <a:r>
              <a:rPr lang="da-DK" dirty="0"/>
              <a:t>Efficiency drops and cabinets heat up</a:t>
            </a:r>
          </a:p>
          <a:p>
            <a:r>
              <a:rPr lang="da-DK" dirty="0"/>
              <a:t>Goals:</a:t>
            </a:r>
          </a:p>
          <a:p>
            <a:pPr lvl="1"/>
            <a:r>
              <a:rPr lang="da-DK" dirty="0"/>
              <a:t>create residuals for detection, then detect</a:t>
            </a:r>
          </a:p>
          <a:p>
            <a:pPr lvl="1"/>
            <a:r>
              <a:rPr lang="da-DK" dirty="0"/>
              <a:t>Create necessary</a:t>
            </a:r>
          </a:p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F206A-B078-40BA-AAC9-0D520642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6</a:t>
            </a:fld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9457D-AADE-4C69-AF8E-A981DB2C1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304" y="3429000"/>
            <a:ext cx="6566439" cy="285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06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B1B1-DB56-48EC-AC61-A889A6BC8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Differential equations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CB821-D9E5-4BC0-8A55-41F9EECB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899" y="2243958"/>
            <a:ext cx="3267075" cy="733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2C3681-C94A-4101-B92C-7E20EA308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497" y="2947195"/>
            <a:ext cx="5381625" cy="790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35541D-166B-47DD-82D1-9F848ACDA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065" y="1690688"/>
            <a:ext cx="2686050" cy="676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D1522E-804D-4B86-89EE-641289DF9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386" y="3692526"/>
            <a:ext cx="1924050" cy="77152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1BD85FD-A1E2-4F38-A58C-9665EFE4C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66471" cy="4351338"/>
          </a:xfrm>
        </p:spPr>
        <p:txBody>
          <a:bodyPr/>
          <a:lstStyle/>
          <a:p>
            <a:r>
              <a:rPr lang="da-DK" dirty="0"/>
              <a:t>Partial differentials</a:t>
            </a:r>
          </a:p>
          <a:p>
            <a:r>
              <a:rPr lang="da-DK" dirty="0"/>
              <a:t>Mass balance</a:t>
            </a:r>
          </a:p>
          <a:p>
            <a:r>
              <a:rPr lang="da-DK" dirty="0"/>
              <a:t>Energy balance</a:t>
            </a:r>
          </a:p>
          <a:p>
            <a:r>
              <a:rPr lang="da-DK" dirty="0"/>
              <a:t>Low pass filter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Main assumption: equilibrium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7A2CF1-ACF7-4802-AC29-FF4AE7F4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3600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EE3C-05E6-4747-A21E-ED274D0FE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714"/>
            <a:ext cx="10515600" cy="1325563"/>
          </a:xfrm>
        </p:spPr>
        <p:txBody>
          <a:bodyPr/>
          <a:lstStyle/>
          <a:p>
            <a:r>
              <a:rPr lang="da-DK" dirty="0"/>
              <a:t>Model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C5914-0547-47BB-BA15-20BCD9FD1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2218"/>
            <a:ext cx="5523271" cy="5815781"/>
          </a:xfrm>
        </p:spPr>
        <p:txBody>
          <a:bodyPr>
            <a:normAutofit lnSpcReduction="10000"/>
          </a:bodyPr>
          <a:lstStyle/>
          <a:p>
            <a:r>
              <a:rPr lang="da-DK" dirty="0"/>
              <a:t>Volume equations (for cells): density, enthalpy, pressure changing</a:t>
            </a:r>
          </a:p>
          <a:p>
            <a:r>
              <a:rPr lang="da-DK" dirty="0"/>
              <a:t>Concentrated component equations: mass flow rate changing</a:t>
            </a:r>
          </a:p>
          <a:p>
            <a:r>
              <a:rPr lang="da-DK" dirty="0"/>
              <a:t>Spatial temperature difference distribution</a:t>
            </a:r>
          </a:p>
          <a:p>
            <a:r>
              <a:rPr lang="da-DK" dirty="0"/>
              <a:t>Flow resistance</a:t>
            </a:r>
          </a:p>
          <a:p>
            <a:r>
              <a:rPr lang="da-DK" dirty="0"/>
              <a:t>Valve equation</a:t>
            </a:r>
          </a:p>
          <a:p>
            <a:r>
              <a:rPr lang="da-DK" dirty="0"/>
              <a:t>Compressor equation: current generator</a:t>
            </a:r>
          </a:p>
          <a:p>
            <a:r>
              <a:rPr lang="da-DK" dirty="0"/>
              <a:t>Air temperature state</a:t>
            </a:r>
          </a:p>
          <a:p>
            <a:r>
              <a:rPr lang="da-DK" dirty="0"/>
              <a:t>Disturbance</a:t>
            </a:r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2988F-E49D-451B-B6A2-BD6E4A1BA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487" y="3598396"/>
            <a:ext cx="4669094" cy="653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85643E-BEC8-47CA-A773-B7BE4E7AE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488" y="4191864"/>
            <a:ext cx="3707068" cy="668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23AE4-097A-4D5D-A4F1-C0E39D329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543" y="4756664"/>
            <a:ext cx="4057650" cy="657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E718A-CB48-4AAD-8CF5-FC1DA1637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368" y="4330604"/>
            <a:ext cx="1114425" cy="3905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775F8A-4EF1-4F3F-8D8B-91B3D751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8</a:t>
            </a:fld>
            <a:endParaRPr lang="da-D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34B571-DEC0-47A6-8866-6E0FB0404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4543" y="453742"/>
            <a:ext cx="4848992" cy="1095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402B53-844E-4106-9DBD-AFAEA957B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3221" y="1600267"/>
            <a:ext cx="2847360" cy="65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1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EE3C-05E6-4747-A21E-ED274D0FE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714"/>
            <a:ext cx="10515600" cy="1325563"/>
          </a:xfrm>
        </p:spPr>
        <p:txBody>
          <a:bodyPr/>
          <a:lstStyle/>
          <a:p>
            <a:r>
              <a:rPr lang="da-DK" dirty="0"/>
              <a:t>Model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C5914-0547-47BB-BA15-20BCD9FD1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2218"/>
            <a:ext cx="5523271" cy="5815781"/>
          </a:xfrm>
        </p:spPr>
        <p:txBody>
          <a:bodyPr>
            <a:normAutofit/>
          </a:bodyPr>
          <a:lstStyle/>
          <a:p>
            <a:r>
              <a:rPr lang="da-DK" dirty="0"/>
              <a:t>Spatial temperature difference distribution</a:t>
            </a:r>
          </a:p>
          <a:p>
            <a:r>
              <a:rPr lang="da-DK" dirty="0"/>
              <a:t>Air temperature state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Disturbance</a:t>
            </a:r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2D819-8CEE-47F8-AE5C-A1D648C9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549" y="-9832"/>
            <a:ext cx="4513778" cy="3533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50D85D-7EFB-4F2E-9CA6-950DDD99C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82" y="2531872"/>
            <a:ext cx="4676291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F0412C-3A32-4E17-A0E1-363814582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877" y="3424500"/>
            <a:ext cx="4296697" cy="3462155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FB57071-B937-4249-946B-BB779F76A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0E290-1B83-4CC4-8755-96DA88C11BEA}" type="slidenum">
              <a:rPr lang="da-DK" smtClean="0"/>
              <a:t>9</a:t>
            </a:fld>
            <a:endParaRPr lang="da-D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D7373F-F3E3-4CA9-A709-4C5D6F6C3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811" y="4401078"/>
            <a:ext cx="9239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14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546</Words>
  <Application>Microsoft Office PowerPoint</Application>
  <PresentationFormat>Widescreen</PresentationFormat>
  <Paragraphs>124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Fault detection of a supermarket refrigeration system</vt:lpstr>
      <vt:lpstr>Refrigeration systems – our source of happiness</vt:lpstr>
      <vt:lpstr>Refrigeration system</vt:lpstr>
      <vt:lpstr>Notations</vt:lpstr>
      <vt:lpstr>Refrigeration system, project scope</vt:lpstr>
      <vt:lpstr>Project Goal: Gas Loop Detection, and fault tolerant control</vt:lpstr>
      <vt:lpstr>Differential equations</vt:lpstr>
      <vt:lpstr>Model Description</vt:lpstr>
      <vt:lpstr>Model Description</vt:lpstr>
      <vt:lpstr>Simlifications</vt:lpstr>
      <vt:lpstr>Simlifications</vt:lpstr>
      <vt:lpstr>Simlifications</vt:lpstr>
      <vt:lpstr>Residual Generation</vt:lpstr>
      <vt:lpstr>Recursive Least Squares</vt:lpstr>
      <vt:lpstr>Expectation Maximization Fault Detector</vt:lpstr>
      <vt:lpstr>Expectation Maximization Fault Detector</vt:lpstr>
      <vt:lpstr>Residual Whitening, structure criteria</vt:lpstr>
      <vt:lpstr>Residual Whitening, results</vt:lpstr>
      <vt:lpstr>Fault Detection, simulation</vt:lpstr>
      <vt:lpstr>Fault Detection, field data</vt:lpstr>
      <vt:lpstr>Fault Operation, simulation</vt:lpstr>
      <vt:lpstr>Fault Operation, field data</vt:lpstr>
      <vt:lpstr>Conclusion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based fault detection of a supermarket refrigeration system</dc:title>
  <dc:creator>Zoltan Mark Pinter</dc:creator>
  <cp:lastModifiedBy>Zoltan Mark Pinter</cp:lastModifiedBy>
  <cp:revision>42</cp:revision>
  <dcterms:created xsi:type="dcterms:W3CDTF">2019-07-10T08:31:32Z</dcterms:created>
  <dcterms:modified xsi:type="dcterms:W3CDTF">2019-07-15T11:49:45Z</dcterms:modified>
</cp:coreProperties>
</file>